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819" r:id="rId2"/>
    <p:sldMasterId id="2147483820" r:id="rId3"/>
  </p:sldMasterIdLst>
  <p:notesMasterIdLst>
    <p:notesMasterId r:id="rId23"/>
  </p:notesMasterIdLst>
  <p:handoutMasterIdLst>
    <p:handoutMasterId r:id="rId24"/>
  </p:handoutMasterIdLst>
  <p:sldIdLst>
    <p:sldId id="268" r:id="rId4"/>
    <p:sldId id="266" r:id="rId5"/>
    <p:sldId id="270" r:id="rId6"/>
    <p:sldId id="284" r:id="rId7"/>
    <p:sldId id="260" r:id="rId8"/>
    <p:sldId id="295" r:id="rId9"/>
    <p:sldId id="297" r:id="rId10"/>
    <p:sldId id="292" r:id="rId11"/>
    <p:sldId id="301" r:id="rId12"/>
    <p:sldId id="296" r:id="rId13"/>
    <p:sldId id="303" r:id="rId14"/>
    <p:sldId id="287" r:id="rId15"/>
    <p:sldId id="267" r:id="rId16"/>
    <p:sldId id="302" r:id="rId17"/>
    <p:sldId id="300" r:id="rId18"/>
    <p:sldId id="305" r:id="rId19"/>
    <p:sldId id="290" r:id="rId20"/>
    <p:sldId id="294" r:id="rId21"/>
    <p:sldId id="298"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69A5"/>
    <a:srgbClr val="DAB823"/>
    <a:srgbClr val="285A95"/>
    <a:srgbClr val="FAF8E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6062" autoAdjust="0"/>
  </p:normalViewPr>
  <p:slideViewPr>
    <p:cSldViewPr snapToGrid="0" snapToObjects="1">
      <p:cViewPr varScale="1">
        <p:scale>
          <a:sx n="97" d="100"/>
          <a:sy n="97" d="100"/>
        </p:scale>
        <p:origin x="82" y="139"/>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3B447A-5A6D-4A9A-A59D-CE77CCEAB2B7}" type="datetimeFigureOut">
              <a:rPr lang="zh-CN" altLang="en-US" smtClean="0"/>
              <a:t>2024/5/14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2353FE-F829-44C6-9AED-E3E2C4C868D7}" type="slidenum">
              <a:rPr lang="zh-CN" altLang="en-US" smtClean="0"/>
              <a:t>‹#›</a:t>
            </a:fld>
            <a:endParaRPr lang="zh-CN" altLang="en-US"/>
          </a:p>
        </p:txBody>
      </p:sp>
    </p:spTree>
    <p:extLst>
      <p:ext uri="{BB962C8B-B14F-4D97-AF65-F5344CB8AC3E}">
        <p14:creationId xmlns:p14="http://schemas.microsoft.com/office/powerpoint/2010/main" val="59627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2024/5/14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653684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218ED47-3724-4CBD-BB89-CF38E3323A2A}"/>
              </a:ext>
            </a:extLst>
          </p:cNvPr>
          <p:cNvPicPr>
            <a:picLocks noChangeAspect="1"/>
          </p:cNvPicPr>
          <p:nvPr userDrawn="1"/>
        </p:nvPicPr>
        <p:blipFill>
          <a:blip r:embed="rId3">
            <a:extLst>
              <a:ext uri="{BEBA8EAE-BF5A-486C-A8C5-ECC9F3942E4B}">
                <a14:imgProps xmlns:a14="http://schemas.microsoft.com/office/drawing/2010/main">
                  <a14:imgLayer r:embed="rId4">
                    <a14:imgEffect>
                      <a14:colorTemperature colorTemp="5300"/>
                    </a14:imgEffect>
                    <a14:imgEffect>
                      <a14:brightnessContrast contrast="-20000"/>
                    </a14:imgEffect>
                  </a14:imgLayer>
                </a14:imgProps>
              </a:ext>
            </a:extLst>
          </a:blip>
          <a:stretch>
            <a:fillRect/>
          </a:stretch>
        </p:blipFill>
        <p:spPr>
          <a:xfrm>
            <a:off x="0" y="7257"/>
            <a:ext cx="12192000" cy="6850743"/>
          </a:xfrm>
          <a:prstGeom prst="rect">
            <a:avLst/>
          </a:prstGeom>
        </p:spPr>
      </p:pic>
      <p:sp>
        <p:nvSpPr>
          <p:cNvPr id="29" name="文本占位符 28"/>
          <p:cNvSpPr>
            <a:spLocks noGrp="1"/>
          </p:cNvSpPr>
          <p:nvPr>
            <p:ph type="body" sz="quarter" idx="10" hasCustomPrompt="1"/>
          </p:nvPr>
        </p:nvSpPr>
        <p:spPr>
          <a:xfrm>
            <a:off x="5980587" y="2329713"/>
            <a:ext cx="6009007" cy="2024138"/>
          </a:xfrm>
          <a:prstGeom prst="rect">
            <a:avLst/>
          </a:prstGeom>
          <a:noFill/>
        </p:spPr>
        <p:txBody>
          <a:bodyPr wrap="none" lIns="121915" tIns="60957" rIns="121915" bIns="60957" rtlCol="0">
            <a:spAutoFit/>
          </a:bodyPr>
          <a:lstStyle>
            <a:lvl1pPr marL="0" indent="0">
              <a:buNone/>
              <a:defRPr kumimoji="1" lang="zh-CN" altLang="en-US" sz="7200" b="1" smtClean="0">
                <a:solidFill>
                  <a:schemeClr val="bg1"/>
                </a:solidFill>
              </a:defRPr>
            </a:lvl1pPr>
            <a:lvl2pPr>
              <a:defRPr lang="zh-CN" altLang="en-US" sz="1800" smtClean="0"/>
            </a:lvl2pPr>
            <a:lvl3pPr>
              <a:defRPr lang="zh-CN" altLang="en-US" sz="1800" smtClean="0"/>
            </a:lvl3pPr>
            <a:lvl4pPr>
              <a:defRPr lang="zh-CN" altLang="en-US" smtClean="0"/>
            </a:lvl4pPr>
            <a:lvl5pPr>
              <a:defRPr lang="zh-CN" altLang="en-US"/>
            </a:lvl5pPr>
          </a:lstStyle>
          <a:p>
            <a:pPr defTabSz="609555">
              <a:lnSpc>
                <a:spcPct val="80000"/>
              </a:lnSpc>
            </a:pPr>
            <a:r>
              <a:rPr kumimoji="1" lang="en-US" altLang="zh-CN" sz="7200" b="1" dirty="0">
                <a:solidFill>
                  <a:schemeClr val="bg1"/>
                </a:solidFill>
              </a:rPr>
              <a:t>POWERPOINT</a:t>
            </a:r>
          </a:p>
          <a:p>
            <a:pPr defTabSz="609555">
              <a:lnSpc>
                <a:spcPct val="80000"/>
              </a:lnSpc>
            </a:pPr>
            <a:r>
              <a:rPr kumimoji="1" lang="en-US" altLang="zh-CN" sz="7200" b="1" dirty="0">
                <a:solidFill>
                  <a:schemeClr val="bg1"/>
                </a:solidFill>
              </a:rPr>
              <a:t>TEMPLATE</a:t>
            </a:r>
            <a:endParaRPr kumimoji="1" lang="zh-CN" altLang="en-US" sz="7200" b="1" dirty="0">
              <a:solidFill>
                <a:schemeClr val="bg1"/>
              </a:solidFill>
            </a:endParaRPr>
          </a:p>
        </p:txBody>
      </p:sp>
      <p:sp>
        <p:nvSpPr>
          <p:cNvPr id="31" name="文本占位符 30"/>
          <p:cNvSpPr>
            <a:spLocks noGrp="1"/>
          </p:cNvSpPr>
          <p:nvPr>
            <p:ph type="body" sz="quarter" idx="11" hasCustomPrompt="1"/>
          </p:nvPr>
        </p:nvSpPr>
        <p:spPr>
          <a:xfrm>
            <a:off x="6096000" y="4730723"/>
            <a:ext cx="6009007" cy="418570"/>
          </a:xfrm>
          <a:prstGeom prst="rect">
            <a:avLst/>
          </a:prstGeom>
          <a:noFill/>
        </p:spPr>
        <p:txBody>
          <a:bodyPr wrap="square" lIns="121915" tIns="60957" rIns="121915" bIns="60957" rtlCol="0">
            <a:spAutoFit/>
          </a:bodyPr>
          <a:lstStyle>
            <a:lvl1pPr marL="0" marR="0" indent="0" algn="l" defTabSz="609555" rtl="0" eaLnBrk="1" fontAlgn="auto" latinLnBrk="0" hangingPunct="1">
              <a:lnSpc>
                <a:spcPct val="80000"/>
              </a:lnSpc>
              <a:spcBef>
                <a:spcPts val="1000"/>
              </a:spcBef>
              <a:spcAft>
                <a:spcPts val="0"/>
              </a:spcAft>
              <a:buClrTx/>
              <a:buSzTx/>
              <a:buFont typeface="Arial" panose="020B0604020202020204" pitchFamily="34" charset="0"/>
              <a:buNone/>
              <a:tabLst/>
              <a:defRPr kumimoji="1" lang="zh-CN" altLang="en-US" sz="2200" b="1" dirty="0">
                <a:solidFill>
                  <a:schemeClr val="bg1"/>
                </a:solidFill>
              </a:defRPr>
            </a:lvl1pPr>
          </a:lstStyle>
          <a:p>
            <a:pPr defTabSz="609555">
              <a:lnSpc>
                <a:spcPct val="80000"/>
              </a:lnSpc>
            </a:pPr>
            <a:r>
              <a:rPr kumimoji="1" lang="en-US" altLang="zh-CN" sz="2400" b="1" dirty="0">
                <a:solidFill>
                  <a:schemeClr val="bg1"/>
                </a:solidFill>
              </a:rPr>
              <a:t>DESIGNED</a:t>
            </a:r>
            <a:r>
              <a:rPr kumimoji="1" lang="zh-CN" altLang="en-US" sz="2400" b="1" dirty="0">
                <a:solidFill>
                  <a:schemeClr val="bg1"/>
                </a:solidFill>
              </a:rPr>
              <a:t> </a:t>
            </a:r>
            <a:r>
              <a:rPr kumimoji="1" lang="en-US" altLang="zh-CN" sz="2400" b="1" dirty="0">
                <a:solidFill>
                  <a:schemeClr val="bg1"/>
                </a:solidFill>
              </a:rPr>
              <a:t>BY</a:t>
            </a:r>
            <a:r>
              <a:rPr kumimoji="1" lang="zh-CN" altLang="en-US" sz="2400" b="1" dirty="0">
                <a:solidFill>
                  <a:schemeClr val="bg1"/>
                </a:solidFill>
              </a:rPr>
              <a:t> </a:t>
            </a:r>
            <a:r>
              <a:rPr kumimoji="1" lang="en-US" altLang="zh-CN" sz="2400" b="1" dirty="0">
                <a:solidFill>
                  <a:schemeClr val="bg1"/>
                </a:solidFill>
              </a:rPr>
              <a:t>OfficePLUS</a:t>
            </a:r>
            <a:endParaRPr kumimoji="1" lang="zh-CN" altLang="en-US" sz="2400" b="1" dirty="0">
              <a:solidFill>
                <a:schemeClr val="bg1"/>
              </a:solidFill>
            </a:endParaRPr>
          </a:p>
        </p:txBody>
      </p:sp>
      <p:sp>
        <p:nvSpPr>
          <p:cNvPr id="32" name="文本占位符 30"/>
          <p:cNvSpPr>
            <a:spLocks noGrp="1"/>
          </p:cNvSpPr>
          <p:nvPr>
            <p:ph type="body" sz="quarter" idx="12" hasCustomPrompt="1"/>
          </p:nvPr>
        </p:nvSpPr>
        <p:spPr>
          <a:xfrm>
            <a:off x="6967566" y="1038790"/>
            <a:ext cx="3530157" cy="418570"/>
          </a:xfrm>
          <a:prstGeom prst="rect">
            <a:avLst/>
          </a:prstGeom>
          <a:noFill/>
        </p:spPr>
        <p:txBody>
          <a:bodyPr wrap="square" lIns="121915" tIns="60957" rIns="121915" bIns="60957" rtlCol="0">
            <a:spAutoFit/>
          </a:bodyPr>
          <a:lstStyle>
            <a:lvl1pPr marL="0" marR="0" indent="0" algn="ctr" defTabSz="609555" rtl="0" eaLnBrk="1" fontAlgn="auto" latinLnBrk="0" hangingPunct="1">
              <a:lnSpc>
                <a:spcPct val="80000"/>
              </a:lnSpc>
              <a:spcBef>
                <a:spcPts val="1000"/>
              </a:spcBef>
              <a:spcAft>
                <a:spcPts val="0"/>
              </a:spcAft>
              <a:buClrTx/>
              <a:buSzTx/>
              <a:buFont typeface="Arial" panose="020B0604020202020204" pitchFamily="34" charset="0"/>
              <a:buNone/>
              <a:tabLst/>
              <a:defRPr kumimoji="1" lang="zh-CN" altLang="en-US" sz="2200" b="0" dirty="0">
                <a:solidFill>
                  <a:schemeClr val="bg1"/>
                </a:solidFill>
              </a:defRPr>
            </a:lvl1pPr>
          </a:lstStyle>
          <a:p>
            <a:pPr defTabSz="609555">
              <a:lnSpc>
                <a:spcPct val="80000"/>
              </a:lnSpc>
            </a:pPr>
            <a:r>
              <a:rPr kumimoji="1" lang="en-US" altLang="zh-CN" sz="2400" b="1" dirty="0">
                <a:solidFill>
                  <a:schemeClr val="bg1"/>
                </a:solidFill>
              </a:rPr>
              <a:t>COMPANY  |  LOGO</a:t>
            </a:r>
          </a:p>
        </p:txBody>
      </p:sp>
      <p:sp>
        <p:nvSpPr>
          <p:cNvPr id="6" name="平行四边形 5">
            <a:extLst>
              <a:ext uri="{FF2B5EF4-FFF2-40B4-BE49-F238E27FC236}">
                <a16:creationId xmlns:a16="http://schemas.microsoft.com/office/drawing/2014/main" id="{ACE5DB22-ACED-4220-B512-6543F8770AED}"/>
              </a:ext>
            </a:extLst>
          </p:cNvPr>
          <p:cNvSpPr/>
          <p:nvPr userDrawn="1"/>
        </p:nvSpPr>
        <p:spPr>
          <a:xfrm>
            <a:off x="3772955" y="0"/>
            <a:ext cx="10094045" cy="6853291"/>
          </a:xfrm>
          <a:prstGeom prst="parallelogram">
            <a:avLst/>
          </a:prstGeom>
          <a:solidFill>
            <a:schemeClr val="bg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Hans-HK"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0699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hasCustomPrompt="1"/>
          </p:nvPr>
        </p:nvSpPr>
        <p:spPr>
          <a:xfrm>
            <a:off x="6612041" y="3056450"/>
            <a:ext cx="4908447" cy="871766"/>
          </a:xfrm>
        </p:spPr>
        <p:txBody>
          <a:bodyPr anchor="b">
            <a:normAutofit/>
          </a:bodyPr>
          <a:lstStyle>
            <a:lvl1pPr algn="l">
              <a:defRPr sz="2400" b="1">
                <a:solidFill>
                  <a:schemeClr val="accent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6606268" y="4253255"/>
            <a:ext cx="4914688" cy="63046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
        <p:nvSpPr>
          <p:cNvPr id="3" name="页脚占位符 2">
            <a:extLst>
              <a:ext uri="{FF2B5EF4-FFF2-40B4-BE49-F238E27FC236}">
                <a16:creationId xmlns:a16="http://schemas.microsoft.com/office/drawing/2014/main" id="{B8982F88-95D3-4764-91F2-EFE7D5109A68}"/>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BEAAADA8-7FF3-4F88-9087-496812343944}"/>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10" name="图片占位符 9">
            <a:extLst>
              <a:ext uri="{FF2B5EF4-FFF2-40B4-BE49-F238E27FC236}">
                <a16:creationId xmlns:a16="http://schemas.microsoft.com/office/drawing/2014/main" id="{2712E6F6-6EC8-4C49-8436-AE6259F5D90E}"/>
              </a:ext>
            </a:extLst>
          </p:cNvPr>
          <p:cNvSpPr>
            <a:spLocks noGrp="1"/>
          </p:cNvSpPr>
          <p:nvPr>
            <p:ph type="pic" sz="quarter" idx="13"/>
          </p:nvPr>
        </p:nvSpPr>
        <p:spPr>
          <a:xfrm>
            <a:off x="1" y="2235200"/>
            <a:ext cx="5936343" cy="2387600"/>
          </a:xfrm>
          <a:custGeom>
            <a:avLst/>
            <a:gdLst>
              <a:gd name="connsiteX0" fmla="*/ 0 w 5936343"/>
              <a:gd name="connsiteY0" fmla="*/ 0 h 2387600"/>
              <a:gd name="connsiteX1" fmla="*/ 5936343 w 5936343"/>
              <a:gd name="connsiteY1" fmla="*/ 0 h 2387600"/>
              <a:gd name="connsiteX2" fmla="*/ 5339443 w 5936343"/>
              <a:gd name="connsiteY2" fmla="*/ 2387600 h 2387600"/>
              <a:gd name="connsiteX3" fmla="*/ 0 w 5936343"/>
              <a:gd name="connsiteY3" fmla="*/ 2387600 h 2387600"/>
            </a:gdLst>
            <a:ahLst/>
            <a:cxnLst>
              <a:cxn ang="0">
                <a:pos x="connsiteX0" y="connsiteY0"/>
              </a:cxn>
              <a:cxn ang="0">
                <a:pos x="connsiteX1" y="connsiteY1"/>
              </a:cxn>
              <a:cxn ang="0">
                <a:pos x="connsiteX2" y="connsiteY2"/>
              </a:cxn>
              <a:cxn ang="0">
                <a:pos x="connsiteX3" y="connsiteY3"/>
              </a:cxn>
            </a:cxnLst>
            <a:rect l="l" t="t" r="r" b="b"/>
            <a:pathLst>
              <a:path w="5936343" h="2387600">
                <a:moveTo>
                  <a:pt x="0" y="0"/>
                </a:moveTo>
                <a:lnTo>
                  <a:pt x="5936343" y="0"/>
                </a:lnTo>
                <a:lnTo>
                  <a:pt x="5339443" y="2387600"/>
                </a:lnTo>
                <a:lnTo>
                  <a:pt x="0" y="2387600"/>
                </a:lnTo>
                <a:close/>
              </a:path>
            </a:pathLst>
          </a:custGeom>
        </p:spPr>
        <p:txBody>
          <a:bodyPr wrap="square">
            <a:noAutofit/>
          </a:bodyPr>
          <a:lstStyle>
            <a:lvl1pPr>
              <a:defRPr>
                <a:solidFill>
                  <a:schemeClr val="tx1">
                    <a:alpha val="0"/>
                  </a:schemeClr>
                </a:solidFill>
              </a:defRPr>
            </a:lvl1pPr>
          </a:lstStyle>
          <a:p>
            <a:endParaRPr lang="zh-CN" altLang="en-US"/>
          </a:p>
        </p:txBody>
      </p:sp>
      <p:sp>
        <p:nvSpPr>
          <p:cNvPr id="8" name="文本占位符 7">
            <a:extLst>
              <a:ext uri="{FF2B5EF4-FFF2-40B4-BE49-F238E27FC236}">
                <a16:creationId xmlns:a16="http://schemas.microsoft.com/office/drawing/2014/main" id="{889E1C50-4B55-487D-B6F4-D82EF7E36587}"/>
              </a:ext>
            </a:extLst>
          </p:cNvPr>
          <p:cNvSpPr>
            <a:spLocks noGrp="1"/>
          </p:cNvSpPr>
          <p:nvPr>
            <p:ph type="body" sz="quarter" idx="15"/>
          </p:nvPr>
        </p:nvSpPr>
        <p:spPr>
          <a:xfrm>
            <a:off x="4039990" y="3254204"/>
            <a:ext cx="2238112" cy="1026144"/>
          </a:xfrm>
          <a:prstGeom prst="parallelogram">
            <a:avLst>
              <a:gd name="adj" fmla="val 28694"/>
            </a:avLst>
          </a:prstGeom>
          <a:solidFill>
            <a:schemeClr val="accent1">
              <a:alpha val="85000"/>
            </a:schemeClr>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Tree>
    <p:extLst>
      <p:ext uri="{BB962C8B-B14F-4D97-AF65-F5344CB8AC3E}">
        <p14:creationId xmlns:p14="http://schemas.microsoft.com/office/powerpoint/2010/main" val="71105359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a:extLst>
              <a:ext uri="{FF2B5EF4-FFF2-40B4-BE49-F238E27FC236}">
                <a16:creationId xmlns:a16="http://schemas.microsoft.com/office/drawing/2014/main" id="{5A740886-8DB7-4D6A-A716-E03161CBC2CD}"/>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31D68E9C-F2B1-43D9-B15A-091D5C7BC50C}"/>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70485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4" name="页脚占位符 3">
            <a:extLst>
              <a:ext uri="{FF2B5EF4-FFF2-40B4-BE49-F238E27FC236}">
                <a16:creationId xmlns:a16="http://schemas.microsoft.com/office/drawing/2014/main" id="{B656F6A2-60FE-42A9-A150-20442F034B8F}"/>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9C9952BA-1023-47A6-A0E9-FAF6BE9A8F7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4283239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95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5967638" y="3773714"/>
            <a:ext cx="5426076" cy="1367963"/>
          </a:xfrm>
        </p:spPr>
        <p:txBody>
          <a:bodyPr anchor="b">
            <a:normAutofit/>
          </a:bodyPr>
          <a:lstStyle>
            <a:lvl1pPr marL="0" indent="0" algn="l">
              <a:buFont typeface="Arial" panose="020B0604020202020204" pitchFamily="34" charset="0"/>
              <a:buNone/>
              <a:defRPr sz="3200">
                <a:solidFill>
                  <a:schemeClr val="accent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5967638" y="5488638"/>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5967638" y="5799509"/>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
        <p:nvSpPr>
          <p:cNvPr id="5" name="图片占位符 4">
            <a:extLst>
              <a:ext uri="{FF2B5EF4-FFF2-40B4-BE49-F238E27FC236}">
                <a16:creationId xmlns:a16="http://schemas.microsoft.com/office/drawing/2014/main" id="{FC03A46F-3DD1-4635-9C8B-0082113DA90B}"/>
              </a:ext>
            </a:extLst>
          </p:cNvPr>
          <p:cNvSpPr>
            <a:spLocks noGrp="1"/>
          </p:cNvSpPr>
          <p:nvPr>
            <p:ph type="pic" sz="quarter" idx="13"/>
          </p:nvPr>
        </p:nvSpPr>
        <p:spPr>
          <a:xfrm>
            <a:off x="1" y="1130300"/>
            <a:ext cx="12191999" cy="2387600"/>
          </a:xfrm>
          <a:prstGeom prst="rect">
            <a:avLst/>
          </a:prstGeom>
        </p:spPr>
        <p:txBody>
          <a:bodyPr wrap="square">
            <a:noAutofit/>
          </a:bodyPr>
          <a:lstStyle>
            <a:lvl1pPr>
              <a:defRPr>
                <a:solidFill>
                  <a:schemeClr val="tx1">
                    <a:alpha val="0"/>
                  </a:schemeClr>
                </a:solidFill>
              </a:defRPr>
            </a:lvl1pPr>
          </a:lstStyle>
          <a:p>
            <a:endParaRPr lang="zh-CN" altLang="en-US"/>
          </a:p>
        </p:txBody>
      </p:sp>
      <p:sp>
        <p:nvSpPr>
          <p:cNvPr id="6" name="文本占位符 5">
            <a:extLst>
              <a:ext uri="{FF2B5EF4-FFF2-40B4-BE49-F238E27FC236}">
                <a16:creationId xmlns:a16="http://schemas.microsoft.com/office/drawing/2014/main" id="{1C494B9B-BD23-4E69-B1F9-902A04710FF9}"/>
              </a:ext>
            </a:extLst>
          </p:cNvPr>
          <p:cNvSpPr>
            <a:spLocks noGrp="1"/>
          </p:cNvSpPr>
          <p:nvPr>
            <p:ph type="body" sz="quarter" idx="15"/>
          </p:nvPr>
        </p:nvSpPr>
        <p:spPr>
          <a:xfrm>
            <a:off x="1036155" y="898604"/>
            <a:ext cx="4522816" cy="2910588"/>
          </a:xfrm>
          <a:prstGeom prst="parallelogram">
            <a:avLst>
              <a:gd name="adj" fmla="val 28694"/>
            </a:avLst>
          </a:prstGeom>
          <a:solidFill>
            <a:schemeClr val="accent2">
              <a:alpha val="75000"/>
            </a:schemeClr>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Tree>
    <p:extLst>
      <p:ext uri="{BB962C8B-B14F-4D97-AF65-F5344CB8AC3E}">
        <p14:creationId xmlns:p14="http://schemas.microsoft.com/office/powerpoint/2010/main" val="239203734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793506" y="368646"/>
            <a:ext cx="3556002" cy="441111"/>
          </a:xfrm>
          <a:prstGeom prst="rect">
            <a:avLst/>
          </a:prstGeom>
          <a:ln w="12700" cmpd="sng">
            <a:noFill/>
          </a:ln>
        </p:spPr>
        <p:txBody>
          <a:bodyPr vert="horz" anchor="ctr"/>
          <a:lstStyle>
            <a:lvl1pPr marL="0" indent="0" algn="l">
              <a:buNone/>
              <a:defRPr sz="28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723139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2024/5/14</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dirty="0"/>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06706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30473"/>
          <a:stretch/>
        </p:blipFill>
        <p:spPr>
          <a:xfrm>
            <a:off x="3715352" y="0"/>
            <a:ext cx="8476647" cy="6858000"/>
          </a:xfrm>
          <a:prstGeom prst="rect">
            <a:avLst/>
          </a:prstGeom>
        </p:spPr>
      </p:pic>
      <p:sp>
        <p:nvSpPr>
          <p:cNvPr id="7" name="等腰三角形 6"/>
          <p:cNvSpPr/>
          <p:nvPr userDrawn="1"/>
        </p:nvSpPr>
        <p:spPr>
          <a:xfrm>
            <a:off x="2247900" y="0"/>
            <a:ext cx="7429500" cy="685800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rot="18799330">
            <a:off x="1548954" y="1401983"/>
            <a:ext cx="4552950" cy="4552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userDrawn="1"/>
        </p:nvSpPr>
        <p:spPr>
          <a:xfrm>
            <a:off x="902713" y="5261328"/>
            <a:ext cx="3046678" cy="1620658"/>
          </a:xfrm>
          <a:prstGeom prst="triangle">
            <a:avLst>
              <a:gd name="adj" fmla="val 42854"/>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215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等腰三角形 1"/>
          <p:cNvSpPr/>
          <p:nvPr userDrawn="1"/>
        </p:nvSpPr>
        <p:spPr>
          <a:xfrm rot="10800000">
            <a:off x="0" y="-1"/>
            <a:ext cx="1645920" cy="2264898"/>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p:cNvSpPr>
            <a:spLocks noGrp="1"/>
          </p:cNvSpPr>
          <p:nvPr>
            <p:ph type="body" sz="quarter" idx="10" hasCustomPrompt="1"/>
          </p:nvPr>
        </p:nvSpPr>
        <p:spPr>
          <a:xfrm>
            <a:off x="401845" y="396878"/>
            <a:ext cx="4000500" cy="735570"/>
          </a:xfrm>
          <a:prstGeom prst="rect">
            <a:avLst/>
          </a:prstGeom>
          <a:noFill/>
        </p:spPr>
        <p:txBody>
          <a:bodyPr wrap="square" lIns="91424" tIns="45712" rIns="91424" bIns="45712" rtlCol="0" anchor="ctr">
            <a:spAutoFit/>
          </a:bodyPr>
          <a:lstStyle>
            <a:lvl1pPr marL="0" indent="0">
              <a:lnSpc>
                <a:spcPct val="100000"/>
              </a:lnSpc>
              <a:spcBef>
                <a:spcPts val="0"/>
              </a:spcBef>
              <a:buNone/>
              <a:defRPr kumimoji="1" lang="zh-CN" altLang="en-US" sz="1800" b="1" dirty="0">
                <a:solidFill>
                  <a:schemeClr val="tx1">
                    <a:lumMod val="65000"/>
                    <a:lumOff val="35000"/>
                  </a:schemeClr>
                </a:solidFill>
                <a:latin typeface="Century Gothic"/>
                <a:ea typeface="微软雅黑"/>
              </a:defRPr>
            </a:lvl1pPr>
          </a:lstStyle>
          <a:p>
            <a:pPr defTabSz="457106">
              <a:lnSpc>
                <a:spcPct val="110000"/>
              </a:lnSpc>
            </a:pPr>
            <a:r>
              <a:rPr kumimoji="1" lang="en-US" altLang="zh-CN" b="1" dirty="0">
                <a:solidFill>
                  <a:schemeClr val="tx1">
                    <a:lumMod val="65000"/>
                    <a:lumOff val="35000"/>
                  </a:schemeClr>
                </a:solidFill>
                <a:latin typeface="Century Gothic"/>
                <a:ea typeface="微软雅黑"/>
              </a:rPr>
              <a:t>MORE THAN TEMPLATE</a:t>
            </a:r>
            <a:endParaRPr kumimoji="1" lang="en-US" altLang="zh-CN" b="1" dirty="0">
              <a:solidFill>
                <a:schemeClr val="tx1">
                  <a:lumMod val="65000"/>
                  <a:lumOff val="35000"/>
                </a:schemeClr>
              </a:solidFill>
              <a:latin typeface="微软雅黑"/>
              <a:ea typeface="微软雅黑"/>
              <a:cs typeface="微软雅黑"/>
            </a:endParaRPr>
          </a:p>
          <a:p>
            <a:pPr defTabSz="457106">
              <a:lnSpc>
                <a:spcPct val="110000"/>
              </a:lnSpc>
            </a:pPr>
            <a:r>
              <a:rPr kumimoji="1" lang="zh-CN" altLang="en-US" sz="2000" b="1" dirty="0">
                <a:solidFill>
                  <a:schemeClr val="tx1">
                    <a:lumMod val="65000"/>
                    <a:lumOff val="35000"/>
                  </a:schemeClr>
                </a:solidFill>
                <a:latin typeface="微软雅黑"/>
                <a:ea typeface="微软雅黑"/>
                <a:cs typeface="微软雅黑"/>
              </a:rPr>
              <a:t>点击此处添加副标题</a:t>
            </a:r>
          </a:p>
        </p:txBody>
      </p:sp>
    </p:spTree>
    <p:extLst>
      <p:ext uri="{BB962C8B-B14F-4D97-AF65-F5344CB8AC3E}">
        <p14:creationId xmlns:p14="http://schemas.microsoft.com/office/powerpoint/2010/main" val="180235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userDrawn="1"/>
        </p:nvSpPr>
        <p:spPr>
          <a:xfrm>
            <a:off x="0" y="0"/>
            <a:ext cx="6965950" cy="6858000"/>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4"/>
          <p:cNvSpPr>
            <a:spLocks noGrp="1"/>
          </p:cNvSpPr>
          <p:nvPr>
            <p:ph type="body" sz="quarter" idx="10" hasCustomPrompt="1"/>
          </p:nvPr>
        </p:nvSpPr>
        <p:spPr>
          <a:xfrm>
            <a:off x="401845" y="396878"/>
            <a:ext cx="4000500" cy="735570"/>
          </a:xfrm>
          <a:prstGeom prst="rect">
            <a:avLst/>
          </a:prstGeom>
          <a:noFill/>
        </p:spPr>
        <p:txBody>
          <a:bodyPr wrap="square" lIns="91424" tIns="45712" rIns="91424" bIns="45712" rtlCol="0" anchor="ctr">
            <a:spAutoFit/>
          </a:bodyPr>
          <a:lstStyle>
            <a:lvl1pPr marL="0" indent="0">
              <a:lnSpc>
                <a:spcPct val="100000"/>
              </a:lnSpc>
              <a:spcBef>
                <a:spcPts val="0"/>
              </a:spcBef>
              <a:buNone/>
              <a:defRPr kumimoji="1" lang="zh-CN" altLang="en-US" sz="1800" b="1" dirty="0">
                <a:solidFill>
                  <a:schemeClr val="tx1">
                    <a:lumMod val="65000"/>
                    <a:lumOff val="35000"/>
                  </a:schemeClr>
                </a:solidFill>
                <a:latin typeface="Century Gothic"/>
                <a:ea typeface="微软雅黑"/>
              </a:defRPr>
            </a:lvl1pPr>
          </a:lstStyle>
          <a:p>
            <a:pPr defTabSz="457106">
              <a:lnSpc>
                <a:spcPct val="110000"/>
              </a:lnSpc>
            </a:pPr>
            <a:r>
              <a:rPr kumimoji="1" lang="en-US" altLang="zh-CN" b="1" dirty="0">
                <a:solidFill>
                  <a:schemeClr val="tx1">
                    <a:lumMod val="65000"/>
                    <a:lumOff val="35000"/>
                  </a:schemeClr>
                </a:solidFill>
                <a:latin typeface="Century Gothic"/>
                <a:ea typeface="微软雅黑"/>
              </a:rPr>
              <a:t>MORE THAN TEMPLATE</a:t>
            </a:r>
            <a:endParaRPr kumimoji="1" lang="en-US" altLang="zh-CN" b="1" dirty="0">
              <a:solidFill>
                <a:schemeClr val="tx1">
                  <a:lumMod val="65000"/>
                  <a:lumOff val="35000"/>
                </a:schemeClr>
              </a:solidFill>
              <a:latin typeface="微软雅黑"/>
              <a:ea typeface="微软雅黑"/>
              <a:cs typeface="微软雅黑"/>
            </a:endParaRPr>
          </a:p>
          <a:p>
            <a:pPr defTabSz="457106">
              <a:lnSpc>
                <a:spcPct val="110000"/>
              </a:lnSpc>
            </a:pPr>
            <a:r>
              <a:rPr kumimoji="1" lang="zh-CN" altLang="en-US" sz="2000" b="1" dirty="0">
                <a:solidFill>
                  <a:schemeClr val="tx1">
                    <a:lumMod val="65000"/>
                    <a:lumOff val="35000"/>
                  </a:schemeClr>
                </a:solidFill>
                <a:latin typeface="微软雅黑"/>
                <a:ea typeface="微软雅黑"/>
                <a:cs typeface="微软雅黑"/>
              </a:rPr>
              <a:t>点击此处添加副标题</a:t>
            </a:r>
          </a:p>
        </p:txBody>
      </p:sp>
    </p:spTree>
    <p:extLst>
      <p:ext uri="{BB962C8B-B14F-4D97-AF65-F5344CB8AC3E}">
        <p14:creationId xmlns:p14="http://schemas.microsoft.com/office/powerpoint/2010/main" val="45632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cxnSp>
        <p:nvCxnSpPr>
          <p:cNvPr id="2" name="直接连接符 1"/>
          <p:cNvCxnSpPr/>
          <p:nvPr userDrawn="1"/>
        </p:nvCxnSpPr>
        <p:spPr>
          <a:xfrm flipH="1">
            <a:off x="4561647" y="-76200"/>
            <a:ext cx="3991805" cy="70612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rot="1738231">
            <a:off x="6906759" y="-809537"/>
            <a:ext cx="5189648" cy="96379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4"/>
          <p:cNvSpPr>
            <a:spLocks noGrp="1"/>
          </p:cNvSpPr>
          <p:nvPr>
            <p:ph type="body" sz="quarter" idx="10" hasCustomPrompt="1"/>
          </p:nvPr>
        </p:nvSpPr>
        <p:spPr>
          <a:xfrm>
            <a:off x="401845" y="396878"/>
            <a:ext cx="4000500" cy="735570"/>
          </a:xfrm>
          <a:prstGeom prst="rect">
            <a:avLst/>
          </a:prstGeom>
          <a:noFill/>
        </p:spPr>
        <p:txBody>
          <a:bodyPr wrap="square" lIns="91424" tIns="45712" rIns="91424" bIns="45712" rtlCol="0" anchor="ctr">
            <a:spAutoFit/>
          </a:bodyPr>
          <a:lstStyle>
            <a:lvl1pPr marL="0" indent="0">
              <a:lnSpc>
                <a:spcPct val="100000"/>
              </a:lnSpc>
              <a:spcBef>
                <a:spcPts val="0"/>
              </a:spcBef>
              <a:buNone/>
              <a:defRPr kumimoji="1" lang="zh-CN" altLang="en-US" sz="1800" b="1" dirty="0">
                <a:solidFill>
                  <a:schemeClr val="tx1">
                    <a:lumMod val="65000"/>
                    <a:lumOff val="35000"/>
                  </a:schemeClr>
                </a:solidFill>
                <a:latin typeface="Century Gothic"/>
                <a:ea typeface="微软雅黑"/>
              </a:defRPr>
            </a:lvl1pPr>
          </a:lstStyle>
          <a:p>
            <a:pPr defTabSz="457106">
              <a:lnSpc>
                <a:spcPct val="110000"/>
              </a:lnSpc>
            </a:pPr>
            <a:r>
              <a:rPr kumimoji="1" lang="en-US" altLang="zh-CN" b="1" dirty="0">
                <a:solidFill>
                  <a:schemeClr val="tx1">
                    <a:lumMod val="65000"/>
                    <a:lumOff val="35000"/>
                  </a:schemeClr>
                </a:solidFill>
                <a:latin typeface="Century Gothic"/>
                <a:ea typeface="微软雅黑"/>
              </a:rPr>
              <a:t>MORE THAN TEMPLATE</a:t>
            </a:r>
            <a:endParaRPr kumimoji="1" lang="en-US" altLang="zh-CN" b="1" dirty="0">
              <a:solidFill>
                <a:schemeClr val="tx1">
                  <a:lumMod val="65000"/>
                  <a:lumOff val="35000"/>
                </a:schemeClr>
              </a:solidFill>
              <a:latin typeface="微软雅黑"/>
              <a:ea typeface="微软雅黑"/>
              <a:cs typeface="微软雅黑"/>
            </a:endParaRPr>
          </a:p>
          <a:p>
            <a:pPr defTabSz="457106">
              <a:lnSpc>
                <a:spcPct val="110000"/>
              </a:lnSpc>
            </a:pPr>
            <a:r>
              <a:rPr kumimoji="1" lang="zh-CN" altLang="en-US" sz="2000" b="1" dirty="0">
                <a:solidFill>
                  <a:schemeClr val="tx1">
                    <a:lumMod val="65000"/>
                    <a:lumOff val="35000"/>
                  </a:schemeClr>
                </a:solidFill>
                <a:latin typeface="微软雅黑"/>
                <a:ea typeface="微软雅黑"/>
                <a:cs typeface="微软雅黑"/>
              </a:rPr>
              <a:t>点击此处添加副标题</a:t>
            </a:r>
          </a:p>
        </p:txBody>
      </p:sp>
    </p:spTree>
    <p:extLst>
      <p:ext uri="{BB962C8B-B14F-4D97-AF65-F5344CB8AC3E}">
        <p14:creationId xmlns:p14="http://schemas.microsoft.com/office/powerpoint/2010/main" val="1987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2" name="等腰三角形 1"/>
          <p:cNvSpPr/>
          <p:nvPr userDrawn="1"/>
        </p:nvSpPr>
        <p:spPr>
          <a:xfrm rot="6907040">
            <a:off x="594050" y="1644416"/>
            <a:ext cx="5459838" cy="8752443"/>
          </a:xfrm>
          <a:prstGeom prst="triangle">
            <a:avLst>
              <a:gd name="adj" fmla="val 676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userDrawn="1"/>
        </p:nvSpPr>
        <p:spPr>
          <a:xfrm rot="5400000">
            <a:off x="180975" y="-352425"/>
            <a:ext cx="3657600" cy="4019550"/>
          </a:xfrm>
          <a:prstGeom prst="triangle">
            <a:avLst>
              <a:gd name="adj" fmla="val 5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4"/>
          <p:cNvSpPr>
            <a:spLocks noGrp="1"/>
          </p:cNvSpPr>
          <p:nvPr>
            <p:ph type="body" sz="quarter" idx="10" hasCustomPrompt="1"/>
          </p:nvPr>
        </p:nvSpPr>
        <p:spPr>
          <a:xfrm>
            <a:off x="401845" y="396878"/>
            <a:ext cx="4000500" cy="735570"/>
          </a:xfrm>
          <a:prstGeom prst="rect">
            <a:avLst/>
          </a:prstGeom>
          <a:noFill/>
        </p:spPr>
        <p:txBody>
          <a:bodyPr wrap="square" lIns="91424" tIns="45712" rIns="91424" bIns="45712" rtlCol="0" anchor="ctr">
            <a:spAutoFit/>
          </a:bodyPr>
          <a:lstStyle>
            <a:lvl1pPr marL="0" indent="0">
              <a:lnSpc>
                <a:spcPct val="100000"/>
              </a:lnSpc>
              <a:spcBef>
                <a:spcPts val="0"/>
              </a:spcBef>
              <a:buNone/>
              <a:defRPr kumimoji="1" lang="zh-CN" altLang="en-US" sz="1800" b="1" dirty="0">
                <a:solidFill>
                  <a:schemeClr val="bg1"/>
                </a:solidFill>
                <a:latin typeface="Century Gothic"/>
                <a:ea typeface="微软雅黑"/>
              </a:defRPr>
            </a:lvl1pPr>
          </a:lstStyle>
          <a:p>
            <a:pPr defTabSz="457106">
              <a:lnSpc>
                <a:spcPct val="110000"/>
              </a:lnSpc>
            </a:pPr>
            <a:r>
              <a:rPr kumimoji="1" lang="en-US" altLang="zh-CN" b="1" dirty="0">
                <a:solidFill>
                  <a:schemeClr val="tx1">
                    <a:lumMod val="65000"/>
                    <a:lumOff val="35000"/>
                  </a:schemeClr>
                </a:solidFill>
                <a:latin typeface="Century Gothic"/>
                <a:ea typeface="微软雅黑"/>
              </a:rPr>
              <a:t>MORE THAN TEMPLATE</a:t>
            </a:r>
            <a:endParaRPr kumimoji="1" lang="en-US" altLang="zh-CN" b="1" dirty="0">
              <a:solidFill>
                <a:schemeClr val="tx1">
                  <a:lumMod val="65000"/>
                  <a:lumOff val="35000"/>
                </a:schemeClr>
              </a:solidFill>
              <a:latin typeface="微软雅黑"/>
              <a:ea typeface="微软雅黑"/>
              <a:cs typeface="微软雅黑"/>
            </a:endParaRPr>
          </a:p>
          <a:p>
            <a:pPr defTabSz="457106">
              <a:lnSpc>
                <a:spcPct val="110000"/>
              </a:lnSpc>
            </a:pPr>
            <a:r>
              <a:rPr kumimoji="1" lang="zh-CN" altLang="en-US" sz="2000" b="1" dirty="0">
                <a:solidFill>
                  <a:schemeClr val="tx1">
                    <a:lumMod val="65000"/>
                    <a:lumOff val="35000"/>
                  </a:schemeClr>
                </a:solidFill>
                <a:latin typeface="微软雅黑"/>
                <a:ea typeface="微软雅黑"/>
                <a:cs typeface="微软雅黑"/>
              </a:rPr>
              <a:t>点击此处添加副标题</a:t>
            </a:r>
          </a:p>
        </p:txBody>
      </p:sp>
    </p:spTree>
    <p:extLst>
      <p:ext uri="{BB962C8B-B14F-4D97-AF65-F5344CB8AC3E}">
        <p14:creationId xmlns:p14="http://schemas.microsoft.com/office/powerpoint/2010/main" val="358986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3" name="文本占位符 4"/>
          <p:cNvSpPr>
            <a:spLocks noGrp="1"/>
          </p:cNvSpPr>
          <p:nvPr>
            <p:ph type="body" sz="quarter" idx="10" hasCustomPrompt="1"/>
          </p:nvPr>
        </p:nvSpPr>
        <p:spPr>
          <a:xfrm>
            <a:off x="401845" y="396878"/>
            <a:ext cx="4000500" cy="735570"/>
          </a:xfrm>
          <a:prstGeom prst="rect">
            <a:avLst/>
          </a:prstGeom>
          <a:noFill/>
        </p:spPr>
        <p:txBody>
          <a:bodyPr wrap="square" lIns="91424" tIns="45712" rIns="91424" bIns="45712" rtlCol="0" anchor="ctr">
            <a:spAutoFit/>
          </a:bodyPr>
          <a:lstStyle>
            <a:lvl1pPr marL="0" indent="0">
              <a:lnSpc>
                <a:spcPct val="100000"/>
              </a:lnSpc>
              <a:spcBef>
                <a:spcPts val="0"/>
              </a:spcBef>
              <a:buNone/>
              <a:defRPr kumimoji="1" lang="zh-CN" altLang="en-US" sz="1800" b="1" dirty="0">
                <a:solidFill>
                  <a:schemeClr val="tx1">
                    <a:lumMod val="65000"/>
                    <a:lumOff val="35000"/>
                  </a:schemeClr>
                </a:solidFill>
                <a:latin typeface="Century Gothic"/>
                <a:ea typeface="微软雅黑"/>
              </a:defRPr>
            </a:lvl1pPr>
          </a:lstStyle>
          <a:p>
            <a:pPr defTabSz="457106">
              <a:lnSpc>
                <a:spcPct val="110000"/>
              </a:lnSpc>
            </a:pPr>
            <a:r>
              <a:rPr kumimoji="1" lang="en-US" altLang="zh-CN" b="1" dirty="0">
                <a:solidFill>
                  <a:schemeClr val="tx1">
                    <a:lumMod val="65000"/>
                    <a:lumOff val="35000"/>
                  </a:schemeClr>
                </a:solidFill>
                <a:latin typeface="Century Gothic"/>
                <a:ea typeface="微软雅黑"/>
              </a:rPr>
              <a:t>MORE THAN TEMPLATE</a:t>
            </a:r>
            <a:endParaRPr kumimoji="1" lang="en-US" altLang="zh-CN" b="1" dirty="0">
              <a:solidFill>
                <a:schemeClr val="tx1">
                  <a:lumMod val="65000"/>
                  <a:lumOff val="35000"/>
                </a:schemeClr>
              </a:solidFill>
              <a:latin typeface="微软雅黑"/>
              <a:ea typeface="微软雅黑"/>
              <a:cs typeface="微软雅黑"/>
            </a:endParaRPr>
          </a:p>
          <a:p>
            <a:pPr defTabSz="457106">
              <a:lnSpc>
                <a:spcPct val="110000"/>
              </a:lnSpc>
            </a:pPr>
            <a:r>
              <a:rPr kumimoji="1" lang="zh-CN" altLang="en-US" sz="2000" b="1" dirty="0">
                <a:solidFill>
                  <a:schemeClr val="tx1">
                    <a:lumMod val="65000"/>
                    <a:lumOff val="35000"/>
                  </a:schemeClr>
                </a:solidFill>
                <a:latin typeface="微软雅黑"/>
                <a:ea typeface="微软雅黑"/>
                <a:cs typeface="微软雅黑"/>
              </a:rPr>
              <a:t>点击此处添加副标题</a:t>
            </a:r>
          </a:p>
        </p:txBody>
      </p:sp>
    </p:spTree>
    <p:extLst>
      <p:ext uri="{BB962C8B-B14F-4D97-AF65-F5344CB8AC3E}">
        <p14:creationId xmlns:p14="http://schemas.microsoft.com/office/powerpoint/2010/main" val="404528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612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9801" name="副标题 2"/>
          <p:cNvSpPr>
            <a:spLocks noGrp="1"/>
          </p:cNvSpPr>
          <p:nvPr userDrawn="1">
            <p:ph type="subTitle" idx="1" hasCustomPrompt="1"/>
          </p:nvPr>
        </p:nvSpPr>
        <p:spPr>
          <a:xfrm>
            <a:off x="6713085" y="3201869"/>
            <a:ext cx="4807403" cy="731467"/>
          </a:xfrm>
        </p:spPr>
        <p:txBody>
          <a:bodyPr anchor="ctr">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a:p>
            <a:endParaRPr lang="zh-CN" altLang="en-US" dirty="0"/>
          </a:p>
        </p:txBody>
      </p:sp>
      <p:sp>
        <p:nvSpPr>
          <p:cNvPr id="9802" name="标题 1"/>
          <p:cNvSpPr>
            <a:spLocks noGrp="1"/>
          </p:cNvSpPr>
          <p:nvPr userDrawn="1">
            <p:ph type="ctrTitle" hasCustomPrompt="1"/>
          </p:nvPr>
        </p:nvSpPr>
        <p:spPr>
          <a:xfrm>
            <a:off x="6713085" y="1957757"/>
            <a:ext cx="4807403" cy="1226182"/>
          </a:xfrm>
        </p:spPr>
        <p:txBody>
          <a:bodyPr anchor="ctr">
            <a:normAutofit/>
          </a:bodyPr>
          <a:lstStyle>
            <a:lvl1pPr algn="l">
              <a:defRPr sz="3600">
                <a:solidFill>
                  <a:schemeClr val="tx1"/>
                </a:solidFill>
              </a:defRPr>
            </a:lvl1pPr>
          </a:lstStyle>
          <a:p>
            <a:r>
              <a:rPr lang="en-US" altLang="zh-CN" dirty="0"/>
              <a:t>Click to edit Master title style</a:t>
            </a:r>
            <a:endParaRPr lang="zh-CN" altLang="en-US" dirty="0"/>
          </a:p>
        </p:txBody>
      </p:sp>
      <p:sp>
        <p:nvSpPr>
          <p:cNvPr id="9" name="图片占位符 8">
            <a:extLst>
              <a:ext uri="{FF2B5EF4-FFF2-40B4-BE49-F238E27FC236}">
                <a16:creationId xmlns:a16="http://schemas.microsoft.com/office/drawing/2014/main" id="{F74A9276-AE6F-4E2E-92A7-68AA339F34FB}"/>
              </a:ext>
            </a:extLst>
          </p:cNvPr>
          <p:cNvSpPr>
            <a:spLocks noGrp="1"/>
          </p:cNvSpPr>
          <p:nvPr>
            <p:ph type="pic" sz="quarter" idx="12"/>
          </p:nvPr>
        </p:nvSpPr>
        <p:spPr>
          <a:xfrm>
            <a:off x="671512" y="0"/>
            <a:ext cx="5560236" cy="6858000"/>
          </a:xfrm>
          <a:custGeom>
            <a:avLst/>
            <a:gdLst>
              <a:gd name="connsiteX0" fmla="*/ 1649601 w 5059038"/>
              <a:gd name="connsiteY0" fmla="*/ 0 h 6858000"/>
              <a:gd name="connsiteX1" fmla="*/ 5059038 w 5059038"/>
              <a:gd name="connsiteY1" fmla="*/ 0 h 6858000"/>
              <a:gd name="connsiteX2" fmla="*/ 3409437 w 5059038"/>
              <a:gd name="connsiteY2" fmla="*/ 6858000 h 6858000"/>
              <a:gd name="connsiteX3" fmla="*/ 0 w 505903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59038" h="6858000">
                <a:moveTo>
                  <a:pt x="1649601" y="0"/>
                </a:moveTo>
                <a:lnTo>
                  <a:pt x="5059038" y="0"/>
                </a:lnTo>
                <a:lnTo>
                  <a:pt x="3409437" y="6858000"/>
                </a:lnTo>
                <a:lnTo>
                  <a:pt x="0" y="6858000"/>
                </a:lnTo>
                <a:close/>
              </a:path>
            </a:pathLst>
          </a:custGeom>
        </p:spPr>
        <p:txBody>
          <a:bodyPr wrap="square">
            <a:noAutofit/>
          </a:bodyPr>
          <a:lstStyle>
            <a:lvl1pPr>
              <a:defRPr>
                <a:solidFill>
                  <a:schemeClr val="tx1">
                    <a:alpha val="0"/>
                  </a:schemeClr>
                </a:solidFill>
              </a:defRPr>
            </a:lvl1pPr>
          </a:lstStyle>
          <a:p>
            <a:endParaRPr lang="zh-CN" altLang="en-US"/>
          </a:p>
        </p:txBody>
      </p:sp>
      <p:sp>
        <p:nvSpPr>
          <p:cNvPr id="15" name="文本占位符 14">
            <a:extLst>
              <a:ext uri="{FF2B5EF4-FFF2-40B4-BE49-F238E27FC236}">
                <a16:creationId xmlns:a16="http://schemas.microsoft.com/office/drawing/2014/main" id="{EB1FD87C-70ED-454C-BADA-AD9D81B8BAD6}"/>
              </a:ext>
            </a:extLst>
          </p:cNvPr>
          <p:cNvSpPr>
            <a:spLocks noGrp="1"/>
          </p:cNvSpPr>
          <p:nvPr>
            <p:ph type="body" sz="quarter" idx="13"/>
          </p:nvPr>
        </p:nvSpPr>
        <p:spPr>
          <a:xfrm>
            <a:off x="4426585" y="4923430"/>
            <a:ext cx="2745740" cy="526499"/>
          </a:xfrm>
          <a:custGeom>
            <a:avLst/>
            <a:gdLst>
              <a:gd name="connsiteX0" fmla="*/ 125881 w 2745740"/>
              <a:gd name="connsiteY0" fmla="*/ 0 h 526499"/>
              <a:gd name="connsiteX1" fmla="*/ 2745740 w 2745740"/>
              <a:gd name="connsiteY1" fmla="*/ 0 h 526499"/>
              <a:gd name="connsiteX2" fmla="*/ 2619859 w 2745740"/>
              <a:gd name="connsiteY2" fmla="*/ 526499 h 526499"/>
              <a:gd name="connsiteX3" fmla="*/ 0 w 2745740"/>
              <a:gd name="connsiteY3" fmla="*/ 526499 h 526499"/>
            </a:gdLst>
            <a:ahLst/>
            <a:cxnLst>
              <a:cxn ang="0">
                <a:pos x="connsiteX0" y="connsiteY0"/>
              </a:cxn>
              <a:cxn ang="0">
                <a:pos x="connsiteX1" y="connsiteY1"/>
              </a:cxn>
              <a:cxn ang="0">
                <a:pos x="connsiteX2" y="connsiteY2"/>
              </a:cxn>
              <a:cxn ang="0">
                <a:pos x="connsiteX3" y="connsiteY3"/>
              </a:cxn>
            </a:cxnLst>
            <a:rect l="l" t="t" r="r" b="b"/>
            <a:pathLst>
              <a:path w="2745740" h="526499">
                <a:moveTo>
                  <a:pt x="125881" y="0"/>
                </a:moveTo>
                <a:lnTo>
                  <a:pt x="2745740" y="0"/>
                </a:lnTo>
                <a:lnTo>
                  <a:pt x="2619859" y="526499"/>
                </a:lnTo>
                <a:lnTo>
                  <a:pt x="0" y="526499"/>
                </a:lnTo>
                <a:close/>
              </a:path>
            </a:pathLst>
          </a:custGeom>
          <a:solidFill>
            <a:schemeClr val="accent1"/>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
        <p:nvSpPr>
          <p:cNvPr id="16" name="文本占位符 15">
            <a:extLst>
              <a:ext uri="{FF2B5EF4-FFF2-40B4-BE49-F238E27FC236}">
                <a16:creationId xmlns:a16="http://schemas.microsoft.com/office/drawing/2014/main" id="{4B78E6A6-9858-43A4-8E8C-8C61823476DD}"/>
              </a:ext>
            </a:extLst>
          </p:cNvPr>
          <p:cNvSpPr>
            <a:spLocks noGrp="1"/>
          </p:cNvSpPr>
          <p:nvPr>
            <p:ph type="body" sz="quarter" idx="14"/>
          </p:nvPr>
        </p:nvSpPr>
        <p:spPr>
          <a:xfrm>
            <a:off x="7056438" y="4923430"/>
            <a:ext cx="2745740" cy="526499"/>
          </a:xfrm>
          <a:custGeom>
            <a:avLst/>
            <a:gdLst>
              <a:gd name="connsiteX0" fmla="*/ 125881 w 2745740"/>
              <a:gd name="connsiteY0" fmla="*/ 0 h 526499"/>
              <a:gd name="connsiteX1" fmla="*/ 2745740 w 2745740"/>
              <a:gd name="connsiteY1" fmla="*/ 0 h 526499"/>
              <a:gd name="connsiteX2" fmla="*/ 2619859 w 2745740"/>
              <a:gd name="connsiteY2" fmla="*/ 526499 h 526499"/>
              <a:gd name="connsiteX3" fmla="*/ 0 w 2745740"/>
              <a:gd name="connsiteY3" fmla="*/ 526499 h 526499"/>
            </a:gdLst>
            <a:ahLst/>
            <a:cxnLst>
              <a:cxn ang="0">
                <a:pos x="connsiteX0" y="connsiteY0"/>
              </a:cxn>
              <a:cxn ang="0">
                <a:pos x="connsiteX1" y="connsiteY1"/>
              </a:cxn>
              <a:cxn ang="0">
                <a:pos x="connsiteX2" y="connsiteY2"/>
              </a:cxn>
              <a:cxn ang="0">
                <a:pos x="connsiteX3" y="connsiteY3"/>
              </a:cxn>
            </a:cxnLst>
            <a:rect l="l" t="t" r="r" b="b"/>
            <a:pathLst>
              <a:path w="2745740" h="526499">
                <a:moveTo>
                  <a:pt x="125881" y="0"/>
                </a:moveTo>
                <a:lnTo>
                  <a:pt x="2745740" y="0"/>
                </a:lnTo>
                <a:lnTo>
                  <a:pt x="2619859" y="526499"/>
                </a:lnTo>
                <a:lnTo>
                  <a:pt x="0" y="526499"/>
                </a:lnTo>
                <a:close/>
              </a:path>
            </a:pathLst>
          </a:custGeom>
          <a:solidFill>
            <a:schemeClr val="accent2"/>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
        <p:nvSpPr>
          <p:cNvPr id="12" name="文本占位符 13"/>
          <p:cNvSpPr>
            <a:spLocks noGrp="1"/>
          </p:cNvSpPr>
          <p:nvPr userDrawn="1">
            <p:ph type="body" sz="quarter" idx="10" hasCustomPrompt="1"/>
          </p:nvPr>
        </p:nvSpPr>
        <p:spPr>
          <a:xfrm>
            <a:off x="4665981" y="5030201"/>
            <a:ext cx="2390457" cy="304612"/>
          </a:xfrm>
        </p:spPr>
        <p:txBody>
          <a:bodyPr vert="horz" anchor="ctr">
            <a:noAutofit/>
          </a:bodyPr>
          <a:lstStyle>
            <a:lvl1pPr marL="0" indent="0" algn="l">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7272658" y="5038542"/>
            <a:ext cx="2458081" cy="296271"/>
          </a:xfrm>
        </p:spPr>
        <p:txBody>
          <a:bodyPr vert="horz" anchor="ctr">
            <a:noAutofit/>
          </a:bodyPr>
          <a:lstStyle>
            <a:lvl1pPr marL="0" indent="0" algn="l">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18" name="文本占位符 17">
            <a:extLst>
              <a:ext uri="{FF2B5EF4-FFF2-40B4-BE49-F238E27FC236}">
                <a16:creationId xmlns:a16="http://schemas.microsoft.com/office/drawing/2014/main" id="{26537797-5289-454B-89FF-B471974F0A58}"/>
              </a:ext>
            </a:extLst>
          </p:cNvPr>
          <p:cNvSpPr>
            <a:spLocks noGrp="1"/>
          </p:cNvSpPr>
          <p:nvPr>
            <p:ph type="body" sz="quarter" idx="15"/>
          </p:nvPr>
        </p:nvSpPr>
        <p:spPr>
          <a:xfrm>
            <a:off x="632743" y="2009775"/>
            <a:ext cx="3415382" cy="1565906"/>
          </a:xfrm>
          <a:prstGeom prst="parallelogram">
            <a:avLst>
              <a:gd name="adj" fmla="val 28694"/>
            </a:avLst>
          </a:prstGeom>
          <a:solidFill>
            <a:schemeClr val="tx1">
              <a:alpha val="75000"/>
            </a:schemeClr>
          </a:solidFill>
        </p:spPr>
        <p:txBody>
          <a:bodyPr wrap="square">
            <a:noAutofit/>
          </a:bodyPr>
          <a:lstStyle>
            <a:lvl1pPr marL="0" indent="0">
              <a:buNone/>
              <a:defRPr>
                <a:solidFill>
                  <a:schemeClr val="tx1">
                    <a:alpha val="0"/>
                  </a:schemeClr>
                </a:solidFill>
              </a:defRPr>
            </a:lvl1pPr>
            <a:lvl2pPr>
              <a:defRPr>
                <a:solidFill>
                  <a:schemeClr val="tx1">
                    <a:alpha val="0"/>
                  </a:schemeClr>
                </a:solidFill>
              </a:defRPr>
            </a:lvl2pPr>
            <a:lvl3pPr>
              <a:defRPr>
                <a:solidFill>
                  <a:schemeClr val="tx1">
                    <a:alpha val="0"/>
                  </a:schemeClr>
                </a:solidFill>
              </a:defRPr>
            </a:lvl3pPr>
            <a:lvl4pPr>
              <a:defRPr>
                <a:solidFill>
                  <a:schemeClr val="tx1">
                    <a:alpha val="0"/>
                  </a:schemeClr>
                </a:solidFill>
              </a:defRPr>
            </a:lvl4pPr>
            <a:lvl5pPr>
              <a:defRPr>
                <a:solidFill>
                  <a:schemeClr val="tx1">
                    <a:alpha val="0"/>
                  </a:schemeClr>
                </a:solidFill>
              </a:defRPr>
            </a:lvl5pPr>
          </a:lstStyle>
          <a:p>
            <a:pPr lvl="0"/>
            <a:endParaRPr lang="zh-CN" altLang="en-US" dirty="0"/>
          </a:p>
        </p:txBody>
      </p:sp>
    </p:spTree>
    <p:extLst>
      <p:ext uri="{BB962C8B-B14F-4D97-AF65-F5344CB8AC3E}">
        <p14:creationId xmlns:p14="http://schemas.microsoft.com/office/powerpoint/2010/main" val="39344918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6" r:id="rId1"/>
    <p:sldLayoutId id="2147483682" r:id="rId2"/>
    <p:sldLayoutId id="2147483683" r:id="rId3"/>
    <p:sldLayoutId id="2147483687" r:id="rId4"/>
    <p:sldLayoutId id="2147483688" r:id="rId5"/>
    <p:sldLayoutId id="2147483689" r:id="rId6"/>
    <p:sldLayoutId id="2147483690" r:id="rId7"/>
    <p:sldLayoutId id="214748369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tint val="75000"/>
                  </a:srgbClr>
                </a:solidFill>
                <a:effectLst/>
                <a:uLnTx/>
                <a:uFillTx/>
                <a:latin typeface="Arial"/>
                <a:ea typeface="微软雅黑"/>
                <a:cs typeface="+mn-cs"/>
              </a:rPr>
              <a:t>www.islide.cc</a:t>
            </a:r>
            <a:endParaRPr kumimoji="0" lang="zh-CN" altLang="en-US" sz="1000" b="0" i="0" u="none" strike="noStrike" kern="1200" cap="none" spc="0" normalizeH="0" baseline="0" noProof="0" dirty="0">
              <a:ln>
                <a:noFill/>
              </a:ln>
              <a:solidFill>
                <a:srgbClr val="000000">
                  <a:tint val="75000"/>
                </a:srgbClr>
              </a:solidFill>
              <a:effectLst/>
              <a:uLnTx/>
              <a:uFillTx/>
              <a:latin typeface="Arial"/>
              <a:ea typeface="微软雅黑"/>
              <a:cs typeface="+mn-cs"/>
            </a:endParaRPr>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000" b="0" i="0" u="none" strike="noStrike" kern="1200" cap="none" spc="0" normalizeH="0" baseline="0" noProof="0">
              <a:ln>
                <a:noFill/>
              </a:ln>
              <a:solidFill>
                <a:srgbClr val="000000">
                  <a:tint val="75000"/>
                </a:srgbClr>
              </a:solidFill>
              <a:effectLst/>
              <a:uLnTx/>
              <a:uFillTx/>
              <a:latin typeface="Arial"/>
              <a:ea typeface="微软雅黑"/>
              <a:cs typeface="+mn-cs"/>
            </a:endParaRPr>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333324"/>
      </p:ext>
    </p:extLst>
  </p:cSld>
  <p:clrMap bg1="lt1" tx1="dk1" bg2="lt2" tx2="dk2" accent1="accent1" accent2="accent2" accent3="accent3" accent4="accent4" accent5="accent5" accent6="accent6" hlink="hlink" folHlink="folHlink"/>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813500"/>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10.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0.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Layout" Target="../slideLayouts/slideLayout14.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0.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10.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0EEAC5-700D-45D9-AFD0-43F2F8A685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364" y="-2557"/>
            <a:ext cx="4584225" cy="6858000"/>
          </a:xfrm>
          <a:prstGeom prst="parallelogram">
            <a:avLst/>
          </a:prstGeom>
        </p:spPr>
      </p:pic>
      <p:sp>
        <p:nvSpPr>
          <p:cNvPr id="5" name="副标题 4"/>
          <p:cNvSpPr>
            <a:spLocks noGrp="1"/>
          </p:cNvSpPr>
          <p:nvPr>
            <p:ph type="subTitle" idx="1"/>
          </p:nvPr>
        </p:nvSpPr>
        <p:spPr/>
        <p:txBody>
          <a:bodyPr/>
          <a:lstStyle/>
          <a:p>
            <a:r>
              <a:rPr lang="en-US" altLang="zh-CN" dirty="0"/>
              <a:t>Streamlining Hospital Queries with Advanced Language Models</a:t>
            </a:r>
          </a:p>
        </p:txBody>
      </p:sp>
      <p:sp>
        <p:nvSpPr>
          <p:cNvPr id="4" name="标题 3"/>
          <p:cNvSpPr>
            <a:spLocks noGrp="1"/>
          </p:cNvSpPr>
          <p:nvPr>
            <p:ph type="ctrTitle"/>
          </p:nvPr>
        </p:nvSpPr>
        <p:spPr>
          <a:xfrm>
            <a:off x="6720860" y="1839713"/>
            <a:ext cx="4807403" cy="1226182"/>
          </a:xfrm>
        </p:spPr>
        <p:txBody>
          <a:bodyPr>
            <a:normAutofit fontScale="90000"/>
          </a:bodyPr>
          <a:lstStyle/>
          <a:p>
            <a:pPr>
              <a:lnSpc>
                <a:spcPct val="150000"/>
              </a:lnSpc>
            </a:pPr>
            <a:r>
              <a:rPr lang="zh-CN" altLang="en-US" sz="4000" dirty="0">
                <a:latin typeface="+mj-ea"/>
              </a:rPr>
              <a:t>医院查询系统智能客服</a:t>
            </a:r>
          </a:p>
        </p:txBody>
      </p:sp>
      <p:sp>
        <p:nvSpPr>
          <p:cNvPr id="6" name="文本占位符 5"/>
          <p:cNvSpPr>
            <a:spLocks noGrp="1"/>
          </p:cNvSpPr>
          <p:nvPr>
            <p:ph type="body" sz="quarter" idx="10"/>
          </p:nvPr>
        </p:nvSpPr>
        <p:spPr>
          <a:xfrm>
            <a:off x="4214516" y="5030201"/>
            <a:ext cx="2390457" cy="304612"/>
          </a:xfrm>
        </p:spPr>
        <p:txBody>
          <a:bodyPr/>
          <a:lstStyle/>
          <a:p>
            <a:r>
              <a:rPr lang="zh-CN" altLang="en-US" dirty="0"/>
              <a:t>汇报人  </a:t>
            </a:r>
            <a:endParaRPr lang="en-US" altLang="zh-CN" dirty="0"/>
          </a:p>
        </p:txBody>
      </p:sp>
      <p:pic>
        <p:nvPicPr>
          <p:cNvPr id="18" name="图片 17">
            <a:extLst>
              <a:ext uri="{FF2B5EF4-FFF2-40B4-BE49-F238E27FC236}">
                <a16:creationId xmlns:a16="http://schemas.microsoft.com/office/drawing/2014/main" id="{656CB2FC-481E-4D9F-8E63-9FE3B2DAA6DE}"/>
              </a:ext>
            </a:extLst>
          </p:cNvPr>
          <p:cNvPicPr>
            <a:picLocks noChangeAspect="1"/>
          </p:cNvPicPr>
          <p:nvPr/>
        </p:nvPicPr>
        <p:blipFill>
          <a:blip r:embed="rId3">
            <a:duotone>
              <a:srgbClr val="4472C4">
                <a:shade val="45000"/>
                <a:satMod val="135000"/>
              </a:srgbClr>
              <a:prstClr val="white"/>
            </a:duotone>
            <a:extLst>
              <a:ext uri="{BEBA8EAE-BF5A-486C-A8C5-ECC9F3942E4B}">
                <a14:imgProps xmlns:a14="http://schemas.microsoft.com/office/drawing/2010/main">
                  <a14:imgLayer r:embed="rId4">
                    <a14:imgEffect>
                      <a14:colorTemperature colorTemp="7200"/>
                    </a14:imgEffect>
                    <a14:imgEffect>
                      <a14:saturation sat="400000"/>
                    </a14:imgEffect>
                    <a14:imgEffect>
                      <a14:brightnessContrast bright="-20000" contrast="40000"/>
                    </a14:imgEffect>
                  </a14:imgLayer>
                </a14:imgProps>
              </a:ext>
            </a:extLst>
          </a:blip>
          <a:stretch>
            <a:fillRect/>
          </a:stretch>
        </p:blipFill>
        <p:spPr>
          <a:xfrm>
            <a:off x="7272658" y="162293"/>
            <a:ext cx="2859030" cy="1374651"/>
          </a:xfrm>
          <a:prstGeom prst="rect">
            <a:avLst/>
          </a:prstGeom>
          <a:noFill/>
          <a:ln>
            <a:noFill/>
          </a:ln>
          <a:effectLst/>
        </p:spPr>
      </p:pic>
      <p:sp>
        <p:nvSpPr>
          <p:cNvPr id="11" name="文本占位符 10">
            <a:extLst>
              <a:ext uri="{FF2B5EF4-FFF2-40B4-BE49-F238E27FC236}">
                <a16:creationId xmlns:a16="http://schemas.microsoft.com/office/drawing/2014/main" id="{0EC6337D-F3B1-41C0-BB86-328603359B19}"/>
              </a:ext>
            </a:extLst>
          </p:cNvPr>
          <p:cNvSpPr>
            <a:spLocks noGrp="1"/>
          </p:cNvSpPr>
          <p:nvPr>
            <p:ph type="body" sz="quarter" idx="11"/>
          </p:nvPr>
        </p:nvSpPr>
        <p:spPr>
          <a:xfrm>
            <a:off x="6881838" y="5026489"/>
            <a:ext cx="2458081" cy="296271"/>
          </a:xfrm>
        </p:spPr>
        <p:txBody>
          <a:bodyPr/>
          <a:lstStyle/>
          <a:p>
            <a:r>
              <a:rPr lang="zh-CN" altLang="en-US" dirty="0"/>
              <a:t>日期</a:t>
            </a:r>
            <a:endParaRPr lang="zh-Hans-HK" altLang="en-US"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150D277-CFAD-43D4-92E8-ABDD6A9BF15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741578"/>
            <a:ext cx="6000213" cy="3374843"/>
          </a:xfrm>
          <a:prstGeom prst="rect">
            <a:avLst/>
          </a:prstGeom>
        </p:spPr>
      </p:pic>
      <p:sp>
        <p:nvSpPr>
          <p:cNvPr id="5" name="标题 4"/>
          <p:cNvSpPr>
            <a:spLocks noGrp="1"/>
          </p:cNvSpPr>
          <p:nvPr>
            <p:ph type="title"/>
          </p:nvPr>
        </p:nvSpPr>
        <p:spPr>
          <a:xfrm>
            <a:off x="6938793" y="2191860"/>
            <a:ext cx="4908447" cy="871766"/>
          </a:xfrm>
        </p:spPr>
        <p:txBody>
          <a:bodyPr>
            <a:normAutofit/>
          </a:bodyPr>
          <a:lstStyle/>
          <a:p>
            <a:r>
              <a:rPr lang="zh-CN" altLang="en-US" sz="3200" dirty="0">
                <a:solidFill>
                  <a:srgbClr val="4969A5"/>
                </a:solidFill>
              </a:rPr>
              <a:t>研究成果</a:t>
            </a:r>
          </a:p>
        </p:txBody>
      </p:sp>
      <p:sp>
        <p:nvSpPr>
          <p:cNvPr id="6" name="文本占位符 5"/>
          <p:cNvSpPr>
            <a:spLocks noGrp="1"/>
          </p:cNvSpPr>
          <p:nvPr>
            <p:ph type="body" idx="1"/>
          </p:nvPr>
        </p:nvSpPr>
        <p:spPr>
          <a:xfrm>
            <a:off x="6932552" y="3361875"/>
            <a:ext cx="4914688" cy="630463"/>
          </a:xfrm>
        </p:spPr>
        <p:txBody>
          <a:bodyPr/>
          <a:lstStyle/>
          <a:p>
            <a:pPr algn="ctr">
              <a:lnSpc>
                <a:spcPct val="130000"/>
              </a:lnSpc>
            </a:pPr>
            <a:r>
              <a:rPr lang="zh-CN" altLang="en-US" b="0" i="0" dirty="0">
                <a:solidFill>
                  <a:srgbClr val="060607"/>
                </a:solidFill>
                <a:effectLst/>
                <a:highlight>
                  <a:srgbClr val="FFFFFF"/>
                </a:highlight>
                <a:latin typeface="-apple-system"/>
              </a:rPr>
              <a:t>综合数据准备、框架构建、核心代码开发、前端界面设计和后端数据处理的全栈开发流程</a:t>
            </a:r>
            <a:endParaRPr lang="zh-CN" altLang="en-US" sz="1100" dirty="0">
              <a:solidFill>
                <a:srgbClr val="FFFFFF">
                  <a:lumMod val="50000"/>
                </a:srgbClr>
              </a:solidFill>
              <a:latin typeface="微软雅黑" charset="0"/>
              <a:ea typeface="微软雅黑" charset="0"/>
            </a:endParaRPr>
          </a:p>
        </p:txBody>
      </p:sp>
      <p:sp>
        <p:nvSpPr>
          <p:cNvPr id="16" name="文本占位符 15">
            <a:extLst>
              <a:ext uri="{FF2B5EF4-FFF2-40B4-BE49-F238E27FC236}">
                <a16:creationId xmlns:a16="http://schemas.microsoft.com/office/drawing/2014/main" id="{58D66A8F-4D8C-47F2-8924-81FD1EC24477}"/>
              </a:ext>
            </a:extLst>
          </p:cNvPr>
          <p:cNvSpPr>
            <a:spLocks noGrp="1"/>
          </p:cNvSpPr>
          <p:nvPr>
            <p:ph type="body" sz="quarter" idx="15"/>
          </p:nvPr>
        </p:nvSpPr>
        <p:spPr>
          <a:xfrm>
            <a:off x="4368156" y="3240059"/>
            <a:ext cx="2238112" cy="1026144"/>
          </a:xfrm>
        </p:spPr>
        <p:style>
          <a:lnRef idx="1">
            <a:schemeClr val="accent2"/>
          </a:lnRef>
          <a:fillRef idx="3">
            <a:schemeClr val="accent2"/>
          </a:fillRef>
          <a:effectRef idx="2">
            <a:schemeClr val="accent2"/>
          </a:effectRef>
          <a:fontRef idx="minor">
            <a:schemeClr val="lt1"/>
          </a:fontRef>
        </p:style>
        <p:txBody>
          <a:bodyPr/>
          <a:lstStyle/>
          <a:p>
            <a:endParaRPr lang="zh-CN" altLang="en-US" dirty="0"/>
          </a:p>
        </p:txBody>
      </p:sp>
      <p:sp>
        <p:nvSpPr>
          <p:cNvPr id="9" name="文本框 8">
            <a:extLst>
              <a:ext uri="{FF2B5EF4-FFF2-40B4-BE49-F238E27FC236}">
                <a16:creationId xmlns:a16="http://schemas.microsoft.com/office/drawing/2014/main" id="{04F69230-F3A6-4586-9371-A858F4763E9F}"/>
              </a:ext>
            </a:extLst>
          </p:cNvPr>
          <p:cNvSpPr txBox="1"/>
          <p:nvPr/>
        </p:nvSpPr>
        <p:spPr>
          <a:xfrm>
            <a:off x="4976697" y="3308177"/>
            <a:ext cx="1023516" cy="889909"/>
          </a:xfrm>
          <a:prstGeom prst="rect">
            <a:avLst/>
          </a:prstGeom>
          <a:noFill/>
          <a:ln w="117475">
            <a:noFill/>
          </a:ln>
        </p:spPr>
        <p:txBody>
          <a:bodyPr wrap="none" rtlCol="0">
            <a:prstTxWarp prst="textPlain">
              <a:avLst/>
            </a:prstTxWarp>
            <a:spAutoFit/>
          </a:bodyPr>
          <a:lstStyle/>
          <a:p>
            <a:r>
              <a:rPr lang="en-US" altLang="zh-CN" spc="100" dirty="0">
                <a:latin typeface="Impact" panose="020B0806030902050204" pitchFamily="34" charset="0"/>
                <a:cs typeface="Arial" panose="020B0604020202020204" pitchFamily="34" charset="0"/>
              </a:rPr>
              <a:t>/03</a:t>
            </a:r>
            <a:endParaRPr lang="zh-CN" altLang="en-US" spc="100" dirty="0">
              <a:latin typeface="Impact" panose="020B080603090205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787CC4F1-B141-4672-9BC7-F9B95A7E6C58}"/>
              </a:ext>
            </a:extLst>
          </p:cNvPr>
          <p:cNvPicPr>
            <a:picLocks noChangeAspect="1"/>
          </p:cNvPicPr>
          <p:nvPr/>
        </p:nvPicPr>
        <p:blipFill>
          <a:blip r:embed="rId3">
            <a:duotone>
              <a:srgbClr val="4472C4">
                <a:shade val="45000"/>
                <a:satMod val="135000"/>
              </a:srgbClr>
              <a:prstClr val="white"/>
            </a:duotone>
            <a:extLst>
              <a:ext uri="{BEBA8EAE-BF5A-486C-A8C5-ECC9F3942E4B}">
                <a14:imgProps xmlns:a14="http://schemas.microsoft.com/office/drawing/2010/main">
                  <a14:imgLayer r:embed="rId4">
                    <a14:imgEffect>
                      <a14:colorTemperature colorTemp="7200"/>
                    </a14:imgEffect>
                    <a14:imgEffect>
                      <a14:saturation sat="400000"/>
                    </a14:imgEffect>
                    <a14:imgEffect>
                      <a14:brightnessContrast bright="-20000" contrast="40000"/>
                    </a14:imgEffect>
                  </a14:imgLayer>
                </a14:imgProps>
              </a:ext>
            </a:extLst>
          </a:blip>
          <a:stretch>
            <a:fillRect/>
          </a:stretch>
        </p:blipFill>
        <p:spPr>
          <a:xfrm>
            <a:off x="9097080" y="-8259"/>
            <a:ext cx="2859030" cy="1374651"/>
          </a:xfrm>
          <a:prstGeom prst="rect">
            <a:avLst/>
          </a:prstGeom>
          <a:noFill/>
          <a:ln>
            <a:noFill/>
          </a:ln>
          <a:effectLst/>
        </p:spPr>
      </p:pic>
    </p:spTree>
    <p:extLst>
      <p:ext uri="{BB962C8B-B14F-4D97-AF65-F5344CB8AC3E}">
        <p14:creationId xmlns:p14="http://schemas.microsoft.com/office/powerpoint/2010/main" val="170610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F13A5A-A9E9-288F-121E-5D42C7EC6A27}"/>
              </a:ext>
            </a:extLst>
          </p:cNvPr>
          <p:cNvSpPr>
            <a:spLocks noGrp="1"/>
          </p:cNvSpPr>
          <p:nvPr>
            <p:ph type="title"/>
          </p:nvPr>
        </p:nvSpPr>
        <p:spPr>
          <a:xfrm>
            <a:off x="3503473" y="164908"/>
            <a:ext cx="5185053" cy="658113"/>
          </a:xfrm>
        </p:spPr>
        <p:txBody>
          <a:bodyPr/>
          <a:lstStyle/>
          <a:p>
            <a:pPr algn="ctr"/>
            <a:r>
              <a:rPr lang="zh-CN" altLang="en-US" dirty="0"/>
              <a:t>数据集结构说明</a:t>
            </a:r>
          </a:p>
        </p:txBody>
      </p:sp>
      <p:pic>
        <p:nvPicPr>
          <p:cNvPr id="3" name="图片 2">
            <a:extLst>
              <a:ext uri="{FF2B5EF4-FFF2-40B4-BE49-F238E27FC236}">
                <a16:creationId xmlns:a16="http://schemas.microsoft.com/office/drawing/2014/main" id="{91714482-D447-4CB3-96D8-227D0341FAA9}"/>
              </a:ext>
            </a:extLst>
          </p:cNvPr>
          <p:cNvPicPr>
            <a:picLocks noChangeAspect="1"/>
          </p:cNvPicPr>
          <p:nvPr/>
        </p:nvPicPr>
        <p:blipFill>
          <a:blip r:embed="rId2"/>
          <a:stretch>
            <a:fillRect/>
          </a:stretch>
        </p:blipFill>
        <p:spPr>
          <a:xfrm>
            <a:off x="804672" y="2843468"/>
            <a:ext cx="10776058" cy="3849624"/>
          </a:xfrm>
          <a:prstGeom prst="rect">
            <a:avLst/>
          </a:prstGeom>
        </p:spPr>
      </p:pic>
      <p:sp>
        <p:nvSpPr>
          <p:cNvPr id="6" name="文本框 5">
            <a:extLst>
              <a:ext uri="{FF2B5EF4-FFF2-40B4-BE49-F238E27FC236}">
                <a16:creationId xmlns:a16="http://schemas.microsoft.com/office/drawing/2014/main" id="{3B0B4F84-1E61-4665-AF8F-199646C49B5E}"/>
              </a:ext>
            </a:extLst>
          </p:cNvPr>
          <p:cNvSpPr txBox="1"/>
          <p:nvPr/>
        </p:nvSpPr>
        <p:spPr>
          <a:xfrm>
            <a:off x="676695" y="1233080"/>
            <a:ext cx="7882090" cy="1477328"/>
          </a:xfrm>
          <a:prstGeom prst="rect">
            <a:avLst/>
          </a:prstGeom>
          <a:noFill/>
        </p:spPr>
        <p:txBody>
          <a:bodyPr wrap="square" rtlCol="0">
            <a:spAutoFit/>
          </a:bodyPr>
          <a:lstStyle/>
          <a:p>
            <a:r>
              <a:rPr lang="en-US" altLang="zh-CN" b="1" i="0" dirty="0">
                <a:solidFill>
                  <a:srgbClr val="383A42"/>
                </a:solidFill>
                <a:effectLst/>
                <a:latin typeface="Fira Code" panose="020B0809050000020004" pitchFamily="49" charset="0"/>
              </a:rPr>
              <a:t>Patient</a:t>
            </a:r>
            <a:r>
              <a:rPr lang="zh-CN" altLang="en-US" b="1" i="0" dirty="0">
                <a:solidFill>
                  <a:srgbClr val="383A42"/>
                </a:solidFill>
                <a:effectLst/>
                <a:latin typeface="Fira Code" panose="020B0809050000020004" pitchFamily="49" charset="0"/>
              </a:rPr>
              <a:t>：</a:t>
            </a:r>
            <a:r>
              <a:rPr lang="en-US" altLang="zh-CN" b="0" i="0" dirty="0">
                <a:solidFill>
                  <a:srgbClr val="383A42"/>
                </a:solidFill>
                <a:effectLst/>
                <a:latin typeface="Fira Code" panose="020B0809050000020004" pitchFamily="49" charset="0"/>
              </a:rPr>
              <a:t> </a:t>
            </a:r>
            <a:r>
              <a:rPr lang="zh-CN" altLang="en-US" sz="1600" dirty="0">
                <a:solidFill>
                  <a:srgbClr val="383A42"/>
                </a:solidFill>
                <a:latin typeface="Calibri" panose="020F0502020204030204" pitchFamily="34" charset="0"/>
                <a:cs typeface="Calibri" panose="020F0502020204030204" pitchFamily="34" charset="0"/>
              </a:rPr>
              <a:t>患者自然人信息，包括姓名、性别与血型</a:t>
            </a:r>
            <a:endParaRPr lang="en-US" altLang="zh-CN" sz="1600" b="0" i="0" dirty="0">
              <a:solidFill>
                <a:srgbClr val="383A42"/>
              </a:solidFill>
              <a:effectLst/>
              <a:latin typeface="Calibri" panose="020F0502020204030204" pitchFamily="34" charset="0"/>
              <a:ea typeface="Calibri" panose="020F0502020204030204" pitchFamily="34" charset="0"/>
              <a:cs typeface="Calibri" panose="020F0502020204030204" pitchFamily="34" charset="0"/>
            </a:endParaRPr>
          </a:p>
          <a:p>
            <a:r>
              <a:rPr lang="en-US" altLang="zh-CN" b="1" dirty="0">
                <a:solidFill>
                  <a:srgbClr val="383A42"/>
                </a:solidFill>
                <a:latin typeface="Fira Code" panose="020B0809050000020004" pitchFamily="49" charset="0"/>
              </a:rPr>
              <a:t>Visit</a:t>
            </a:r>
            <a:r>
              <a:rPr lang="en-US" altLang="zh-CN" b="0" i="0" dirty="0">
                <a:solidFill>
                  <a:srgbClr val="383A42"/>
                </a:solidFill>
                <a:effectLst/>
                <a:latin typeface="Fira Code" panose="020B0809050000020004" pitchFamily="49" charset="0"/>
              </a:rPr>
              <a:t>: </a:t>
            </a:r>
            <a:r>
              <a:rPr lang="zh-CN" altLang="en-US" sz="1600" dirty="0">
                <a:solidFill>
                  <a:srgbClr val="383A42"/>
                </a:solidFill>
                <a:latin typeface="Calibri" panose="020F0502020204030204" pitchFamily="34" charset="0"/>
                <a:cs typeface="Calibri" panose="020F0502020204030204" pitchFamily="34" charset="0"/>
              </a:rPr>
              <a:t>患者就诊记录，包括患者</a:t>
            </a:r>
            <a:r>
              <a:rPr lang="en-US" altLang="zh-CN" sz="1600" dirty="0">
                <a:solidFill>
                  <a:srgbClr val="383A42"/>
                </a:solidFill>
                <a:latin typeface="Calibri" panose="020F0502020204030204" pitchFamily="34" charset="0"/>
                <a:cs typeface="Calibri" panose="020F0502020204030204" pitchFamily="34" charset="0"/>
              </a:rPr>
              <a:t>ID</a:t>
            </a:r>
            <a:r>
              <a:rPr lang="zh-CN" altLang="en-US" sz="1600" dirty="0">
                <a:solidFill>
                  <a:srgbClr val="383A42"/>
                </a:solidFill>
                <a:latin typeface="Calibri" panose="020F0502020204030204" pitchFamily="34" charset="0"/>
                <a:cs typeface="Calibri" panose="020F0502020204030204" pitchFamily="34" charset="0"/>
              </a:rPr>
              <a:t>，就诊医院，接诊医生，就诊时间，治疗花费等</a:t>
            </a:r>
            <a:endParaRPr lang="en-US" altLang="zh-CN" b="0" i="0" dirty="0">
              <a:solidFill>
                <a:srgbClr val="383A42"/>
              </a:solidFill>
              <a:effectLst/>
              <a:latin typeface="Fira Code" panose="020B0809050000020004" pitchFamily="49" charset="0"/>
            </a:endParaRPr>
          </a:p>
          <a:p>
            <a:r>
              <a:rPr lang="en-US" altLang="zh-CN" b="1" dirty="0">
                <a:solidFill>
                  <a:srgbClr val="383A42"/>
                </a:solidFill>
                <a:latin typeface="Fira Code" panose="020B0809050000020004" pitchFamily="49" charset="0"/>
              </a:rPr>
              <a:t>Hospital: </a:t>
            </a:r>
            <a:r>
              <a:rPr lang="zh-CN" altLang="en-US" sz="1600" dirty="0">
                <a:solidFill>
                  <a:srgbClr val="383A42"/>
                </a:solidFill>
                <a:latin typeface="Calibri" panose="020F0502020204030204" pitchFamily="34" charset="0"/>
                <a:cs typeface="Calibri" panose="020F0502020204030204" pitchFamily="34" charset="0"/>
              </a:rPr>
              <a:t>医院信息，包括医院名称，所在地区</a:t>
            </a:r>
            <a:endParaRPr lang="en-US" altLang="zh-CN" sz="1600" dirty="0">
              <a:solidFill>
                <a:srgbClr val="383A42"/>
              </a:solidFill>
              <a:latin typeface="Calibri" panose="020F0502020204030204" pitchFamily="34" charset="0"/>
              <a:cs typeface="Calibri" panose="020F0502020204030204" pitchFamily="34" charset="0"/>
            </a:endParaRPr>
          </a:p>
          <a:p>
            <a:r>
              <a:rPr lang="en-US" altLang="zh-CN" b="1" dirty="0" err="1">
                <a:solidFill>
                  <a:srgbClr val="383A42"/>
                </a:solidFill>
                <a:latin typeface="Fira Code" panose="020B0809050000020004" pitchFamily="49" charset="0"/>
              </a:rPr>
              <a:t>Paysician</a:t>
            </a:r>
            <a:r>
              <a:rPr lang="en-US" altLang="zh-CN" b="0" i="0" dirty="0">
                <a:solidFill>
                  <a:srgbClr val="383A42"/>
                </a:solidFill>
                <a:effectLst/>
                <a:latin typeface="Fira Code" panose="020B0809050000020004" pitchFamily="49" charset="0"/>
              </a:rPr>
              <a:t>: </a:t>
            </a:r>
            <a:r>
              <a:rPr lang="zh-CN" altLang="en-US" sz="1600" b="0" i="0" dirty="0">
                <a:solidFill>
                  <a:srgbClr val="383A42"/>
                </a:solidFill>
                <a:effectLst/>
                <a:latin typeface="Calibri" panose="020F0502020204030204" pitchFamily="34" charset="0"/>
                <a:cs typeface="Calibri" panose="020F0502020204030204" pitchFamily="34" charset="0"/>
              </a:rPr>
              <a:t>医生信息，包括医生姓名，工作医院，薪水等</a:t>
            </a:r>
            <a:endParaRPr lang="en-US" altLang="zh-CN" sz="1600" b="0" i="0" dirty="0">
              <a:solidFill>
                <a:srgbClr val="383A42"/>
              </a:solidFill>
              <a:effectLst/>
              <a:latin typeface="Calibri" panose="020F0502020204030204" pitchFamily="34" charset="0"/>
              <a:cs typeface="Calibri" panose="020F0502020204030204" pitchFamily="34" charset="0"/>
            </a:endParaRPr>
          </a:p>
          <a:p>
            <a:r>
              <a:rPr lang="en-US" altLang="zh-CN" b="1" dirty="0">
                <a:solidFill>
                  <a:srgbClr val="383A42"/>
                </a:solidFill>
                <a:latin typeface="Fira Code" panose="020B0809050000020004" pitchFamily="49" charset="0"/>
              </a:rPr>
              <a:t>Payer:</a:t>
            </a:r>
            <a:r>
              <a:rPr lang="zh-CN" altLang="en-US" sz="1600" dirty="0">
                <a:solidFill>
                  <a:srgbClr val="383A42"/>
                </a:solidFill>
                <a:latin typeface="Calibri" panose="020F0502020204030204" pitchFamily="34" charset="0"/>
                <a:cs typeface="Calibri" panose="020F0502020204030204" pitchFamily="34" charset="0"/>
              </a:rPr>
              <a:t>支付机构，包括支付编码与支付方名称比如</a:t>
            </a:r>
            <a:r>
              <a:rPr lang="en-US" altLang="zh-CN" sz="1600" dirty="0">
                <a:solidFill>
                  <a:srgbClr val="383A42"/>
                </a:solidFill>
                <a:latin typeface="Calibri" panose="020F0502020204030204" pitchFamily="34" charset="0"/>
                <a:cs typeface="Calibri" panose="020F0502020204030204" pitchFamily="34" charset="0"/>
              </a:rPr>
              <a:t>Aetna</a:t>
            </a:r>
            <a:r>
              <a:rPr lang="zh-CN" altLang="en-US" sz="1600" dirty="0">
                <a:solidFill>
                  <a:srgbClr val="383A42"/>
                </a:solidFill>
                <a:latin typeface="Calibri" panose="020F0502020204030204" pitchFamily="34" charset="0"/>
                <a:cs typeface="Calibri" panose="020F0502020204030204" pitchFamily="34" charset="0"/>
              </a:rPr>
              <a:t>，</a:t>
            </a:r>
            <a:r>
              <a:rPr lang="en-US" altLang="zh-CN" sz="1600" dirty="0">
                <a:solidFill>
                  <a:srgbClr val="383A42"/>
                </a:solidFill>
                <a:latin typeface="Calibri" panose="020F0502020204030204" pitchFamily="34" charset="0"/>
                <a:cs typeface="Calibri" panose="020F0502020204030204" pitchFamily="34" charset="0"/>
              </a:rPr>
              <a:t>BCBS</a:t>
            </a:r>
            <a:r>
              <a:rPr lang="zh-CN" altLang="en-US" sz="1600" dirty="0">
                <a:solidFill>
                  <a:srgbClr val="383A42"/>
                </a:solidFill>
                <a:latin typeface="Calibri" panose="020F0502020204030204" pitchFamily="34" charset="0"/>
                <a:cs typeface="Calibri" panose="020F0502020204030204" pitchFamily="34" charset="0"/>
              </a:rPr>
              <a:t>等。</a:t>
            </a:r>
            <a:endParaRPr lang="zh-CN" altLang="en-US" dirty="0"/>
          </a:p>
        </p:txBody>
      </p:sp>
      <p:sp>
        <p:nvSpPr>
          <p:cNvPr id="7" name="文本框 6">
            <a:extLst>
              <a:ext uri="{FF2B5EF4-FFF2-40B4-BE49-F238E27FC236}">
                <a16:creationId xmlns:a16="http://schemas.microsoft.com/office/drawing/2014/main" id="{C05D4F3B-E651-474E-A4A9-AA47E6978A15}"/>
              </a:ext>
            </a:extLst>
          </p:cNvPr>
          <p:cNvSpPr txBox="1"/>
          <p:nvPr/>
        </p:nvSpPr>
        <p:spPr>
          <a:xfrm>
            <a:off x="7173045" y="2319685"/>
            <a:ext cx="4714155" cy="646331"/>
          </a:xfrm>
          <a:prstGeom prst="rect">
            <a:avLst/>
          </a:prstGeom>
          <a:noFill/>
        </p:spPr>
        <p:txBody>
          <a:bodyPr wrap="square" rtlCol="0">
            <a:spAutoFit/>
          </a:bodyPr>
          <a:lstStyle/>
          <a:p>
            <a:r>
              <a:rPr lang="zh-CN" altLang="en-US" b="1" i="0" dirty="0">
                <a:solidFill>
                  <a:srgbClr val="383A42"/>
                </a:solidFill>
                <a:effectLst/>
                <a:latin typeface="Fira Code" panose="020B0809050000020004" pitchFamily="49" charset="0"/>
              </a:rPr>
              <a:t>如下图所示，各节点间存在关联关系</a:t>
            </a:r>
            <a:endParaRPr lang="en-US" altLang="zh-CN" b="1" i="0" dirty="0">
              <a:solidFill>
                <a:srgbClr val="383A42"/>
              </a:solidFill>
              <a:effectLst/>
              <a:latin typeface="Fira Code" panose="020B0809050000020004" pitchFamily="49" charset="0"/>
            </a:endParaRPr>
          </a:p>
          <a:p>
            <a:endParaRPr lang="zh-CN" altLang="en-US" dirty="0"/>
          </a:p>
        </p:txBody>
      </p:sp>
    </p:spTree>
    <p:extLst>
      <p:ext uri="{BB962C8B-B14F-4D97-AF65-F5344CB8AC3E}">
        <p14:creationId xmlns:p14="http://schemas.microsoft.com/office/powerpoint/2010/main" val="382676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AF13A5A-A9E9-288F-121E-5D42C7EC6A27}"/>
              </a:ext>
            </a:extLst>
          </p:cNvPr>
          <p:cNvSpPr>
            <a:spLocks noGrp="1"/>
          </p:cNvSpPr>
          <p:nvPr>
            <p:ph type="title"/>
          </p:nvPr>
        </p:nvSpPr>
        <p:spPr>
          <a:xfrm>
            <a:off x="3503473" y="164908"/>
            <a:ext cx="5185053" cy="658113"/>
          </a:xfrm>
        </p:spPr>
        <p:txBody>
          <a:bodyPr/>
          <a:lstStyle/>
          <a:p>
            <a:pPr algn="ctr"/>
            <a:r>
              <a:rPr lang="zh-CN" altLang="en-US" dirty="0"/>
              <a:t>前期数据准备</a:t>
            </a:r>
          </a:p>
        </p:txBody>
      </p:sp>
      <p:pic>
        <p:nvPicPr>
          <p:cNvPr id="20" name="图片 19">
            <a:extLst>
              <a:ext uri="{FF2B5EF4-FFF2-40B4-BE49-F238E27FC236}">
                <a16:creationId xmlns:a16="http://schemas.microsoft.com/office/drawing/2014/main" id="{25A388A9-2FBE-4134-B4E7-BF28017FFFF2}"/>
              </a:ext>
            </a:extLst>
          </p:cNvPr>
          <p:cNvPicPr>
            <a:picLocks noChangeAspect="1"/>
          </p:cNvPicPr>
          <p:nvPr/>
        </p:nvPicPr>
        <p:blipFill>
          <a:blip r:embed="rId2"/>
          <a:stretch>
            <a:fillRect/>
          </a:stretch>
        </p:blipFill>
        <p:spPr>
          <a:xfrm>
            <a:off x="758285" y="2044374"/>
            <a:ext cx="10255470" cy="4542587"/>
          </a:xfrm>
          <a:prstGeom prst="rect">
            <a:avLst/>
          </a:prstGeom>
        </p:spPr>
      </p:pic>
      <p:sp>
        <p:nvSpPr>
          <p:cNvPr id="4" name="文本框 3">
            <a:extLst>
              <a:ext uri="{FF2B5EF4-FFF2-40B4-BE49-F238E27FC236}">
                <a16:creationId xmlns:a16="http://schemas.microsoft.com/office/drawing/2014/main" id="{B7BC705E-AE22-4AEC-B2CB-DF6C0D105D04}"/>
              </a:ext>
            </a:extLst>
          </p:cNvPr>
          <p:cNvSpPr txBox="1"/>
          <p:nvPr/>
        </p:nvSpPr>
        <p:spPr>
          <a:xfrm>
            <a:off x="1129180" y="1110532"/>
            <a:ext cx="9513681" cy="646331"/>
          </a:xfrm>
          <a:prstGeom prst="rect">
            <a:avLst/>
          </a:prstGeom>
          <a:noFill/>
        </p:spPr>
        <p:txBody>
          <a:bodyPr wrap="square" rtlCol="0">
            <a:spAutoFit/>
          </a:bodyPr>
          <a:lstStyle/>
          <a:p>
            <a:r>
              <a:rPr lang="zh-CN" altLang="en-US" i="0" dirty="0">
                <a:solidFill>
                  <a:srgbClr val="383A42"/>
                </a:solidFill>
                <a:effectLst/>
                <a:latin typeface="Fira Code" panose="020B0809050000020004" pitchFamily="49" charset="0"/>
              </a:rPr>
              <a:t>共加载 </a:t>
            </a:r>
            <a:r>
              <a:rPr lang="zh-CN" altLang="en-US" b="1" i="0" dirty="0">
                <a:solidFill>
                  <a:srgbClr val="383A42"/>
                </a:solidFill>
                <a:effectLst/>
                <a:latin typeface="Fira Code" panose="020B0809050000020004" pitchFamily="49" charset="0"/>
              </a:rPr>
              <a:t>患者 </a:t>
            </a:r>
            <a:r>
              <a:rPr lang="en-US" altLang="zh-CN" b="1" i="0" dirty="0">
                <a:solidFill>
                  <a:srgbClr val="383A42"/>
                </a:solidFill>
                <a:effectLst/>
                <a:latin typeface="Fira Code" panose="020B0809050000020004" pitchFamily="49" charset="0"/>
              </a:rPr>
              <a:t>9649 </a:t>
            </a:r>
            <a:r>
              <a:rPr lang="zh-CN" altLang="en-US" b="1" i="0" dirty="0">
                <a:solidFill>
                  <a:srgbClr val="383A42"/>
                </a:solidFill>
                <a:effectLst/>
                <a:latin typeface="Fira Code" panose="020B0809050000020004" pitchFamily="49" charset="0"/>
              </a:rPr>
              <a:t>名，就诊记录 </a:t>
            </a:r>
            <a:r>
              <a:rPr lang="en-US" altLang="zh-CN" b="1" i="0" dirty="0">
                <a:solidFill>
                  <a:srgbClr val="383A42"/>
                </a:solidFill>
                <a:effectLst/>
                <a:latin typeface="Fira Code" panose="020B0809050000020004" pitchFamily="49" charset="0"/>
              </a:rPr>
              <a:t>9998 </a:t>
            </a:r>
            <a:r>
              <a:rPr lang="zh-CN" altLang="en-US" b="1" i="0" dirty="0">
                <a:solidFill>
                  <a:srgbClr val="383A42"/>
                </a:solidFill>
                <a:effectLst/>
                <a:latin typeface="Fira Code" panose="020B0809050000020004" pitchFamily="49" charset="0"/>
              </a:rPr>
              <a:t>条，医疗机构</a:t>
            </a:r>
            <a:r>
              <a:rPr lang="en-US" altLang="zh-CN" b="1" dirty="0">
                <a:solidFill>
                  <a:srgbClr val="383A42"/>
                </a:solidFill>
                <a:latin typeface="Fira Code" panose="020B0809050000020004" pitchFamily="49" charset="0"/>
              </a:rPr>
              <a:t> 30 </a:t>
            </a:r>
            <a:r>
              <a:rPr lang="zh-CN" altLang="en-US" b="1" dirty="0">
                <a:solidFill>
                  <a:srgbClr val="383A42"/>
                </a:solidFill>
                <a:latin typeface="Fira Code" panose="020B0809050000020004" pitchFamily="49" charset="0"/>
              </a:rPr>
              <a:t>个，医生 </a:t>
            </a:r>
            <a:r>
              <a:rPr lang="en-US" altLang="zh-CN" b="1" dirty="0">
                <a:solidFill>
                  <a:srgbClr val="383A42"/>
                </a:solidFill>
                <a:latin typeface="Fira Code" panose="020B0809050000020004" pitchFamily="49" charset="0"/>
              </a:rPr>
              <a:t>500</a:t>
            </a:r>
            <a:r>
              <a:rPr lang="zh-CN" altLang="en-US" b="1" dirty="0">
                <a:solidFill>
                  <a:srgbClr val="383A42"/>
                </a:solidFill>
                <a:latin typeface="Fira Code" panose="020B0809050000020004" pitchFamily="49" charset="0"/>
              </a:rPr>
              <a:t>名</a:t>
            </a:r>
            <a:endParaRPr lang="en-US" altLang="zh-CN" b="1" dirty="0">
              <a:solidFill>
                <a:srgbClr val="383A42"/>
              </a:solidFill>
              <a:latin typeface="Fira Code" panose="020B0809050000020004" pitchFamily="49" charset="0"/>
            </a:endParaRPr>
          </a:p>
          <a:p>
            <a:r>
              <a:rPr lang="zh-CN" altLang="en-US" dirty="0">
                <a:solidFill>
                  <a:srgbClr val="383A42"/>
                </a:solidFill>
                <a:latin typeface="Fira Code" panose="020B0809050000020004" pitchFamily="49" charset="0"/>
              </a:rPr>
              <a:t>以及  </a:t>
            </a:r>
            <a:r>
              <a:rPr lang="zh-CN" altLang="en-US" b="1" dirty="0">
                <a:solidFill>
                  <a:srgbClr val="383A42"/>
                </a:solidFill>
                <a:latin typeface="Fira Code" panose="020B0809050000020004" pitchFamily="49" charset="0"/>
              </a:rPr>
              <a:t>支付保险机构 </a:t>
            </a:r>
            <a:r>
              <a:rPr lang="en-US" altLang="zh-CN" b="1" dirty="0">
                <a:solidFill>
                  <a:srgbClr val="383A42"/>
                </a:solidFill>
                <a:latin typeface="Fira Code" panose="020B0809050000020004" pitchFamily="49" charset="0"/>
              </a:rPr>
              <a:t>5 </a:t>
            </a:r>
            <a:r>
              <a:rPr lang="zh-CN" altLang="en-US" b="1" dirty="0">
                <a:solidFill>
                  <a:srgbClr val="383A42"/>
                </a:solidFill>
                <a:latin typeface="Fira Code" panose="020B0809050000020004" pitchFamily="49" charset="0"/>
              </a:rPr>
              <a:t>个</a:t>
            </a:r>
            <a:endParaRPr lang="zh-CN" altLang="en-US" dirty="0"/>
          </a:p>
        </p:txBody>
      </p:sp>
    </p:spTree>
    <p:extLst>
      <p:ext uri="{BB962C8B-B14F-4D97-AF65-F5344CB8AC3E}">
        <p14:creationId xmlns:p14="http://schemas.microsoft.com/office/powerpoint/2010/main" val="2268731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1">
            <a:extLst>
              <a:ext uri="{FF2B5EF4-FFF2-40B4-BE49-F238E27FC236}">
                <a16:creationId xmlns:a16="http://schemas.microsoft.com/office/drawing/2014/main" id="{CA32920E-9FFB-487F-85FE-2739530C3BD4}"/>
              </a:ext>
            </a:extLst>
          </p:cNvPr>
          <p:cNvSpPr>
            <a:spLocks noGrp="1"/>
          </p:cNvSpPr>
          <p:nvPr>
            <p:ph type="title"/>
          </p:nvPr>
        </p:nvSpPr>
        <p:spPr>
          <a:xfrm>
            <a:off x="3503473" y="164908"/>
            <a:ext cx="5185053" cy="658113"/>
          </a:xfrm>
        </p:spPr>
        <p:txBody>
          <a:bodyPr/>
          <a:lstStyle/>
          <a:p>
            <a:pPr algn="ctr"/>
            <a:r>
              <a:rPr lang="zh-CN" altLang="en-US" dirty="0"/>
              <a:t>项目框架和核心代码介绍</a:t>
            </a:r>
          </a:p>
        </p:txBody>
      </p:sp>
      <p:pic>
        <p:nvPicPr>
          <p:cNvPr id="3" name="图片 2">
            <a:extLst>
              <a:ext uri="{FF2B5EF4-FFF2-40B4-BE49-F238E27FC236}">
                <a16:creationId xmlns:a16="http://schemas.microsoft.com/office/drawing/2014/main" id="{E9ABFF4D-FC30-806E-63D1-90E30BBE44E9}"/>
              </a:ext>
            </a:extLst>
          </p:cNvPr>
          <p:cNvPicPr>
            <a:picLocks noChangeAspect="1"/>
          </p:cNvPicPr>
          <p:nvPr/>
        </p:nvPicPr>
        <p:blipFill>
          <a:blip r:embed="rId2"/>
          <a:stretch>
            <a:fillRect/>
          </a:stretch>
        </p:blipFill>
        <p:spPr>
          <a:xfrm>
            <a:off x="660351" y="1141874"/>
            <a:ext cx="5992698" cy="4155340"/>
          </a:xfrm>
          <a:prstGeom prst="rect">
            <a:avLst/>
          </a:prstGeom>
        </p:spPr>
      </p:pic>
      <p:pic>
        <p:nvPicPr>
          <p:cNvPr id="45" name="图片 44">
            <a:extLst>
              <a:ext uri="{FF2B5EF4-FFF2-40B4-BE49-F238E27FC236}">
                <a16:creationId xmlns:a16="http://schemas.microsoft.com/office/drawing/2014/main" id="{CCD08B81-950D-C21D-43B7-253368E17271}"/>
              </a:ext>
            </a:extLst>
          </p:cNvPr>
          <p:cNvPicPr>
            <a:picLocks noChangeAspect="1"/>
          </p:cNvPicPr>
          <p:nvPr/>
        </p:nvPicPr>
        <p:blipFill>
          <a:blip r:embed="rId3"/>
          <a:stretch>
            <a:fillRect/>
          </a:stretch>
        </p:blipFill>
        <p:spPr>
          <a:xfrm>
            <a:off x="6785024" y="1141874"/>
            <a:ext cx="5118289" cy="4155340"/>
          </a:xfrm>
          <a:prstGeom prst="rect">
            <a:avLst/>
          </a:prstGeom>
        </p:spPr>
      </p:pic>
      <p:sp>
        <p:nvSpPr>
          <p:cNvPr id="50" name="文本框 49">
            <a:extLst>
              <a:ext uri="{FF2B5EF4-FFF2-40B4-BE49-F238E27FC236}">
                <a16:creationId xmlns:a16="http://schemas.microsoft.com/office/drawing/2014/main" id="{5DA12D1C-63FD-5376-AD54-54825C369E4A}"/>
              </a:ext>
            </a:extLst>
          </p:cNvPr>
          <p:cNvSpPr txBox="1"/>
          <p:nvPr/>
        </p:nvSpPr>
        <p:spPr>
          <a:xfrm>
            <a:off x="676694" y="5526939"/>
            <a:ext cx="11110987" cy="1200329"/>
          </a:xfrm>
          <a:prstGeom prst="rect">
            <a:avLst/>
          </a:prstGeom>
          <a:noFill/>
        </p:spPr>
        <p:txBody>
          <a:bodyPr wrap="square" rtlCol="0">
            <a:spAutoFit/>
          </a:bodyPr>
          <a:lstStyle/>
          <a:p>
            <a:r>
              <a:rPr lang="en-US" altLang="zh-CN" b="1" i="0" dirty="0" err="1">
                <a:solidFill>
                  <a:srgbClr val="383A42"/>
                </a:solidFill>
                <a:effectLst/>
                <a:latin typeface="Fira Code" panose="020B0809050000020004" pitchFamily="49" charset="0"/>
              </a:rPr>
              <a:t>cypher_llm</a:t>
            </a:r>
            <a:r>
              <a:rPr lang="zh-CN" altLang="en-US" b="1" i="0" dirty="0">
                <a:solidFill>
                  <a:srgbClr val="383A42"/>
                </a:solidFill>
                <a:effectLst/>
                <a:latin typeface="Fira Code" panose="020B0809050000020004" pitchFamily="49" charset="0"/>
              </a:rPr>
              <a:t>：</a:t>
            </a:r>
            <a:r>
              <a:rPr lang="en-US" altLang="zh-CN" b="0" i="0" dirty="0">
                <a:solidFill>
                  <a:srgbClr val="383A42"/>
                </a:solidFill>
                <a:effectLst/>
                <a:latin typeface="Fira Code" panose="020B0809050000020004" pitchFamily="49" charset="0"/>
              </a:rPr>
              <a:t> </a:t>
            </a:r>
            <a:r>
              <a:rPr lang="zh-CN" altLang="en-US" sz="1600" b="0" i="0" dirty="0">
                <a:solidFill>
                  <a:srgbClr val="383A42"/>
                </a:solidFill>
                <a:effectLst/>
                <a:latin typeface="Calibri" panose="020F0502020204030204" pitchFamily="34" charset="0"/>
                <a:cs typeface="Calibri" panose="020F0502020204030204" pitchFamily="34" charset="0"/>
              </a:rPr>
              <a:t>用于生成 </a:t>
            </a:r>
            <a:r>
              <a:rPr lang="en-US" altLang="zh-CN" sz="1600" b="0" i="0" dirty="0">
                <a:solidFill>
                  <a:srgbClr val="383A42"/>
                </a:solidFill>
                <a:effectLst/>
                <a:latin typeface="Calibri" panose="020F0502020204030204" pitchFamily="34" charset="0"/>
                <a:ea typeface="Calibri" panose="020F0502020204030204" pitchFamily="34" charset="0"/>
                <a:cs typeface="Calibri" panose="020F0502020204030204" pitchFamily="34" charset="0"/>
              </a:rPr>
              <a:t>Cypher </a:t>
            </a:r>
            <a:r>
              <a:rPr lang="zh-CN" altLang="en-US" sz="1600" b="0" i="0" dirty="0">
                <a:solidFill>
                  <a:srgbClr val="383A42"/>
                </a:solidFill>
                <a:effectLst/>
                <a:latin typeface="Calibri" panose="020F0502020204030204" pitchFamily="34" charset="0"/>
                <a:cs typeface="Calibri" panose="020F0502020204030204" pitchFamily="34" charset="0"/>
              </a:rPr>
              <a:t>查询的 </a:t>
            </a:r>
            <a:r>
              <a:rPr lang="en-US" altLang="zh-CN" sz="1600" b="0" i="0" dirty="0">
                <a:solidFill>
                  <a:srgbClr val="383A42"/>
                </a:solidFill>
                <a:effectLst/>
                <a:latin typeface="Calibri" panose="020F0502020204030204" pitchFamily="34" charset="0"/>
                <a:ea typeface="Calibri" panose="020F0502020204030204" pitchFamily="34" charset="0"/>
                <a:cs typeface="Calibri" panose="020F0502020204030204" pitchFamily="34" charset="0"/>
              </a:rPr>
              <a:t>LLM</a:t>
            </a:r>
          </a:p>
          <a:p>
            <a:r>
              <a:rPr lang="en-US" altLang="zh-CN" b="1" i="0" dirty="0" err="1">
                <a:solidFill>
                  <a:srgbClr val="383A42"/>
                </a:solidFill>
                <a:effectLst/>
                <a:latin typeface="Fira Code" panose="020B0809050000020004" pitchFamily="49" charset="0"/>
              </a:rPr>
              <a:t>qa_llm</a:t>
            </a:r>
            <a:r>
              <a:rPr lang="en-US" altLang="zh-CN" b="0" i="0" dirty="0">
                <a:solidFill>
                  <a:srgbClr val="383A42"/>
                </a:solidFill>
                <a:effectLst/>
                <a:latin typeface="Fira Code" panose="020B0809050000020004" pitchFamily="49" charset="0"/>
              </a:rPr>
              <a:t>: </a:t>
            </a:r>
            <a:r>
              <a:rPr lang="zh-CN" altLang="en-US" sz="1600" dirty="0">
                <a:solidFill>
                  <a:srgbClr val="383A42"/>
                </a:solidFill>
                <a:latin typeface="Calibri" panose="020F0502020204030204" pitchFamily="34" charset="0"/>
                <a:cs typeface="Calibri" panose="020F0502020204030204" pitchFamily="34" charset="0"/>
              </a:rPr>
              <a:t>用于生成问答的 </a:t>
            </a:r>
            <a:r>
              <a:rPr lang="en-US" altLang="zh-CN" sz="1600" dirty="0">
                <a:solidFill>
                  <a:srgbClr val="383A42"/>
                </a:solidFill>
                <a:latin typeface="Calibri" panose="020F0502020204030204" pitchFamily="34" charset="0"/>
                <a:cs typeface="Calibri" panose="020F0502020204030204" pitchFamily="34" charset="0"/>
              </a:rPr>
              <a:t>LLM</a:t>
            </a:r>
            <a:endParaRPr lang="en-US" altLang="zh-CN" b="0" i="0" dirty="0">
              <a:solidFill>
                <a:srgbClr val="383A42"/>
              </a:solidFill>
              <a:effectLst/>
              <a:latin typeface="Fira Code" panose="020B0809050000020004" pitchFamily="49" charset="0"/>
            </a:endParaRPr>
          </a:p>
          <a:p>
            <a:r>
              <a:rPr lang="en-US" altLang="zh-CN" b="1" i="0" dirty="0" err="1">
                <a:solidFill>
                  <a:srgbClr val="383A42"/>
                </a:solidFill>
                <a:effectLst/>
                <a:latin typeface="Fira Code" panose="020B0809050000020004" pitchFamily="49" charset="0"/>
              </a:rPr>
              <a:t>qa_prompt</a:t>
            </a:r>
            <a:r>
              <a:rPr lang="en-US" altLang="zh-CN" b="0" i="0" dirty="0">
                <a:solidFill>
                  <a:srgbClr val="383A42"/>
                </a:solidFill>
                <a:effectLst/>
                <a:latin typeface="Fira Code" panose="020B0809050000020004" pitchFamily="49" charset="0"/>
              </a:rPr>
              <a:t>: </a:t>
            </a:r>
            <a:r>
              <a:rPr lang="zh-CN" altLang="en-US" sz="1600" dirty="0">
                <a:solidFill>
                  <a:srgbClr val="383A42"/>
                </a:solidFill>
                <a:latin typeface="Calibri" panose="020F0502020204030204" pitchFamily="34" charset="0"/>
                <a:cs typeface="Calibri" panose="020F0502020204030204" pitchFamily="34" charset="0"/>
              </a:rPr>
              <a:t>用于问答生成的提示模板 </a:t>
            </a:r>
            <a:endParaRPr lang="en-US" altLang="zh-CN" sz="1600" dirty="0">
              <a:solidFill>
                <a:srgbClr val="383A42"/>
              </a:solidFill>
              <a:latin typeface="Calibri" panose="020F0502020204030204" pitchFamily="34" charset="0"/>
              <a:cs typeface="Calibri" panose="020F0502020204030204" pitchFamily="34" charset="0"/>
            </a:endParaRPr>
          </a:p>
          <a:p>
            <a:r>
              <a:rPr lang="en-US" altLang="zh-CN" b="1" i="0" dirty="0" err="1">
                <a:solidFill>
                  <a:srgbClr val="383A42"/>
                </a:solidFill>
                <a:effectLst/>
                <a:latin typeface="Fira Code" panose="020B0809050000020004" pitchFamily="49" charset="0"/>
              </a:rPr>
              <a:t>cypher_prompt</a:t>
            </a:r>
            <a:r>
              <a:rPr lang="en-US" altLang="zh-CN" b="0" i="0" dirty="0">
                <a:solidFill>
                  <a:srgbClr val="383A42"/>
                </a:solidFill>
                <a:effectLst/>
                <a:latin typeface="Fira Code" panose="020B0809050000020004" pitchFamily="49" charset="0"/>
              </a:rPr>
              <a:t>: </a:t>
            </a:r>
            <a:r>
              <a:rPr lang="zh-CN" altLang="en-US" sz="1600" dirty="0">
                <a:solidFill>
                  <a:srgbClr val="383A42"/>
                </a:solidFill>
                <a:latin typeface="Calibri" panose="020F0502020204030204" pitchFamily="34" charset="0"/>
                <a:cs typeface="Calibri" panose="020F0502020204030204" pitchFamily="34" charset="0"/>
              </a:rPr>
              <a:t>用于 </a:t>
            </a:r>
            <a:r>
              <a:rPr lang="en-US" altLang="zh-CN" sz="1600" dirty="0">
                <a:solidFill>
                  <a:srgbClr val="383A42"/>
                </a:solidFill>
                <a:latin typeface="Calibri" panose="020F0502020204030204" pitchFamily="34" charset="0"/>
                <a:cs typeface="Calibri" panose="020F0502020204030204" pitchFamily="34" charset="0"/>
              </a:rPr>
              <a:t>Cypher </a:t>
            </a:r>
            <a:r>
              <a:rPr lang="zh-CN" altLang="en-US" sz="1600" dirty="0">
                <a:solidFill>
                  <a:srgbClr val="383A42"/>
                </a:solidFill>
                <a:latin typeface="Calibri" panose="020F0502020204030204" pitchFamily="34" charset="0"/>
                <a:cs typeface="Calibri" panose="020F0502020204030204" pitchFamily="34" charset="0"/>
              </a:rPr>
              <a:t>查询生成的提示模板</a:t>
            </a:r>
            <a:endParaRPr lang="zh-CN" altLang="en-US" dirty="0"/>
          </a:p>
        </p:txBody>
      </p:sp>
    </p:spTree>
    <p:extLst>
      <p:ext uri="{BB962C8B-B14F-4D97-AF65-F5344CB8AC3E}">
        <p14:creationId xmlns:p14="http://schemas.microsoft.com/office/powerpoint/2010/main" val="1728187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1">
            <a:extLst>
              <a:ext uri="{FF2B5EF4-FFF2-40B4-BE49-F238E27FC236}">
                <a16:creationId xmlns:a16="http://schemas.microsoft.com/office/drawing/2014/main" id="{CA32920E-9FFB-487F-85FE-2739530C3BD4}"/>
              </a:ext>
            </a:extLst>
          </p:cNvPr>
          <p:cNvSpPr>
            <a:spLocks noGrp="1"/>
          </p:cNvSpPr>
          <p:nvPr>
            <p:ph type="title"/>
          </p:nvPr>
        </p:nvSpPr>
        <p:spPr>
          <a:xfrm>
            <a:off x="3503473" y="164908"/>
            <a:ext cx="5185053" cy="658113"/>
          </a:xfrm>
        </p:spPr>
        <p:txBody>
          <a:bodyPr/>
          <a:lstStyle/>
          <a:p>
            <a:pPr algn="ctr"/>
            <a:r>
              <a:rPr lang="zh-CN" altLang="en-US" dirty="0"/>
              <a:t>基于通用大模型的医学问答效果</a:t>
            </a:r>
          </a:p>
        </p:txBody>
      </p:sp>
      <p:pic>
        <p:nvPicPr>
          <p:cNvPr id="3" name="图片 2">
            <a:extLst>
              <a:ext uri="{FF2B5EF4-FFF2-40B4-BE49-F238E27FC236}">
                <a16:creationId xmlns:a16="http://schemas.microsoft.com/office/drawing/2014/main" id="{EF90B1F6-9C64-433C-9599-1F6872492B3A}"/>
              </a:ext>
            </a:extLst>
          </p:cNvPr>
          <p:cNvPicPr>
            <a:picLocks noChangeAspect="1"/>
          </p:cNvPicPr>
          <p:nvPr/>
        </p:nvPicPr>
        <p:blipFill>
          <a:blip r:embed="rId2"/>
          <a:stretch>
            <a:fillRect/>
          </a:stretch>
        </p:blipFill>
        <p:spPr>
          <a:xfrm>
            <a:off x="740664" y="1106423"/>
            <a:ext cx="10333136" cy="5128895"/>
          </a:xfrm>
          <a:prstGeom prst="rect">
            <a:avLst/>
          </a:prstGeom>
        </p:spPr>
      </p:pic>
    </p:spTree>
    <p:extLst>
      <p:ext uri="{BB962C8B-B14F-4D97-AF65-F5344CB8AC3E}">
        <p14:creationId xmlns:p14="http://schemas.microsoft.com/office/powerpoint/2010/main" val="4072966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1">
            <a:extLst>
              <a:ext uri="{FF2B5EF4-FFF2-40B4-BE49-F238E27FC236}">
                <a16:creationId xmlns:a16="http://schemas.microsoft.com/office/drawing/2014/main" id="{CA32920E-9FFB-487F-85FE-2739530C3BD4}"/>
              </a:ext>
            </a:extLst>
          </p:cNvPr>
          <p:cNvSpPr>
            <a:spLocks noGrp="1"/>
          </p:cNvSpPr>
          <p:nvPr>
            <p:ph type="title"/>
          </p:nvPr>
        </p:nvSpPr>
        <p:spPr>
          <a:xfrm>
            <a:off x="3503473" y="164908"/>
            <a:ext cx="5185053" cy="658113"/>
          </a:xfrm>
        </p:spPr>
        <p:txBody>
          <a:bodyPr/>
          <a:lstStyle/>
          <a:p>
            <a:pPr algn="ctr"/>
            <a:r>
              <a:rPr lang="zh-CN" altLang="en-US" dirty="0"/>
              <a:t>前端界面和后端数据</a:t>
            </a:r>
          </a:p>
        </p:txBody>
      </p:sp>
      <p:pic>
        <p:nvPicPr>
          <p:cNvPr id="9" name="图片 8">
            <a:extLst>
              <a:ext uri="{FF2B5EF4-FFF2-40B4-BE49-F238E27FC236}">
                <a16:creationId xmlns:a16="http://schemas.microsoft.com/office/drawing/2014/main" id="{E96A620A-4177-E293-9E5B-06D4D18015DE}"/>
              </a:ext>
            </a:extLst>
          </p:cNvPr>
          <p:cNvPicPr>
            <a:picLocks noChangeAspect="1"/>
          </p:cNvPicPr>
          <p:nvPr/>
        </p:nvPicPr>
        <p:blipFill>
          <a:blip r:embed="rId2"/>
          <a:stretch>
            <a:fillRect/>
          </a:stretch>
        </p:blipFill>
        <p:spPr>
          <a:xfrm>
            <a:off x="0" y="1126952"/>
            <a:ext cx="12192000" cy="4604096"/>
          </a:xfrm>
          <a:prstGeom prst="rect">
            <a:avLst/>
          </a:prstGeom>
        </p:spPr>
      </p:pic>
    </p:spTree>
    <p:extLst>
      <p:ext uri="{BB962C8B-B14F-4D97-AF65-F5344CB8AC3E}">
        <p14:creationId xmlns:p14="http://schemas.microsoft.com/office/powerpoint/2010/main" val="741545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1">
            <a:extLst>
              <a:ext uri="{FF2B5EF4-FFF2-40B4-BE49-F238E27FC236}">
                <a16:creationId xmlns:a16="http://schemas.microsoft.com/office/drawing/2014/main" id="{CA32920E-9FFB-487F-85FE-2739530C3BD4}"/>
              </a:ext>
            </a:extLst>
          </p:cNvPr>
          <p:cNvSpPr>
            <a:spLocks noGrp="1"/>
          </p:cNvSpPr>
          <p:nvPr>
            <p:ph type="title"/>
          </p:nvPr>
        </p:nvSpPr>
        <p:spPr>
          <a:xfrm>
            <a:off x="3503473" y="164908"/>
            <a:ext cx="5185053" cy="658113"/>
          </a:xfrm>
        </p:spPr>
        <p:txBody>
          <a:bodyPr>
            <a:normAutofit fontScale="90000"/>
          </a:bodyPr>
          <a:lstStyle/>
          <a:p>
            <a:pPr algn="ctr"/>
            <a:r>
              <a:rPr lang="zh-CN" altLang="en-US" dirty="0"/>
              <a:t>本地</a:t>
            </a:r>
            <a:r>
              <a:rPr lang="en-US" altLang="zh-CN" dirty="0" err="1"/>
              <a:t>Ollama</a:t>
            </a:r>
            <a:r>
              <a:rPr lang="zh-CN" altLang="en-US" dirty="0"/>
              <a:t>与魔搭</a:t>
            </a:r>
            <a:r>
              <a:rPr lang="en-US" altLang="zh-CN" dirty="0"/>
              <a:t>Intel</a:t>
            </a:r>
            <a:r>
              <a:rPr lang="zh-CN" altLang="en-US" dirty="0"/>
              <a:t>环境对比</a:t>
            </a:r>
          </a:p>
        </p:txBody>
      </p:sp>
      <p:graphicFrame>
        <p:nvGraphicFramePr>
          <p:cNvPr id="2" name="表格 2">
            <a:extLst>
              <a:ext uri="{FF2B5EF4-FFF2-40B4-BE49-F238E27FC236}">
                <a16:creationId xmlns:a16="http://schemas.microsoft.com/office/drawing/2014/main" id="{4747D0A0-7F13-4A89-A1B0-7AFFAEAAF96E}"/>
              </a:ext>
            </a:extLst>
          </p:cNvPr>
          <p:cNvGraphicFramePr>
            <a:graphicFrameLocks noGrp="1"/>
          </p:cNvGraphicFramePr>
          <p:nvPr>
            <p:extLst>
              <p:ext uri="{D42A27DB-BD31-4B8C-83A1-F6EECF244321}">
                <p14:modId xmlns:p14="http://schemas.microsoft.com/office/powerpoint/2010/main" val="3772479573"/>
              </p:ext>
            </p:extLst>
          </p:nvPr>
        </p:nvGraphicFramePr>
        <p:xfrm>
          <a:off x="673100" y="1108549"/>
          <a:ext cx="10845801" cy="39014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617872422"/>
                    </a:ext>
                  </a:extLst>
                </a:gridCol>
                <a:gridCol w="4864100">
                  <a:extLst>
                    <a:ext uri="{9D8B030D-6E8A-4147-A177-3AD203B41FA5}">
                      <a16:colId xmlns:a16="http://schemas.microsoft.com/office/drawing/2014/main" val="725761688"/>
                    </a:ext>
                  </a:extLst>
                </a:gridCol>
                <a:gridCol w="4762501">
                  <a:extLst>
                    <a:ext uri="{9D8B030D-6E8A-4147-A177-3AD203B41FA5}">
                      <a16:colId xmlns:a16="http://schemas.microsoft.com/office/drawing/2014/main" val="1107133737"/>
                    </a:ext>
                  </a:extLst>
                </a:gridCol>
              </a:tblGrid>
              <a:tr h="370840">
                <a:tc>
                  <a:txBody>
                    <a:bodyPr/>
                    <a:lstStyle/>
                    <a:p>
                      <a:pPr algn="ctr"/>
                      <a:r>
                        <a:rPr lang="zh-CN" altLang="en-US" dirty="0"/>
                        <a:t>维度</a:t>
                      </a:r>
                    </a:p>
                  </a:txBody>
                  <a:tcPr/>
                </a:tc>
                <a:tc>
                  <a:txBody>
                    <a:bodyPr/>
                    <a:lstStyle/>
                    <a:p>
                      <a:pPr algn="ctr"/>
                      <a:r>
                        <a:rPr lang="zh-CN" altLang="en-US" dirty="0"/>
                        <a:t>本地</a:t>
                      </a:r>
                      <a:r>
                        <a:rPr lang="en-US" altLang="zh-CN" dirty="0" err="1"/>
                        <a:t>Ollama</a:t>
                      </a:r>
                      <a:endParaRPr lang="zh-CN" altLang="en-US" dirty="0"/>
                    </a:p>
                  </a:txBody>
                  <a:tcPr/>
                </a:tc>
                <a:tc>
                  <a:txBody>
                    <a:bodyPr/>
                    <a:lstStyle/>
                    <a:p>
                      <a:pPr algn="ctr"/>
                      <a:r>
                        <a:rPr lang="zh-CN" altLang="en-US" dirty="0"/>
                        <a:t>魔搭</a:t>
                      </a:r>
                      <a:r>
                        <a:rPr lang="en-US" altLang="zh-CN" dirty="0"/>
                        <a:t>Intel</a:t>
                      </a:r>
                      <a:endParaRPr lang="zh-CN" altLang="en-US" dirty="0"/>
                    </a:p>
                  </a:txBody>
                  <a:tcPr/>
                </a:tc>
                <a:extLst>
                  <a:ext uri="{0D108BD9-81ED-4DB2-BD59-A6C34878D82A}">
                    <a16:rowId xmlns:a16="http://schemas.microsoft.com/office/drawing/2014/main" val="2291226440"/>
                  </a:ext>
                </a:extLst>
              </a:tr>
              <a:tr h="370840">
                <a:tc>
                  <a:txBody>
                    <a:bodyPr/>
                    <a:lstStyle/>
                    <a:p>
                      <a:r>
                        <a:rPr lang="zh-CN" altLang="en-US" sz="1600" dirty="0"/>
                        <a:t>硬件环境</a:t>
                      </a:r>
                    </a:p>
                  </a:txBody>
                  <a:tcPr/>
                </a:tc>
                <a:tc>
                  <a:txBody>
                    <a:bodyPr/>
                    <a:lstStyle/>
                    <a:p>
                      <a:r>
                        <a:rPr lang="en-US" altLang="zh-CN" sz="1400" b="0" i="0" kern="1200" dirty="0">
                          <a:solidFill>
                            <a:schemeClr val="dk1"/>
                          </a:solidFill>
                          <a:effectLst/>
                          <a:latin typeface="+mn-lt"/>
                          <a:ea typeface="+mn-ea"/>
                          <a:cs typeface="+mn-cs"/>
                        </a:rPr>
                        <a:t>CPU </a:t>
                      </a:r>
                      <a:r>
                        <a:rPr lang="zh-CN" altLang="en-US" sz="1400" b="0" i="0" kern="1200" dirty="0">
                          <a:solidFill>
                            <a:schemeClr val="dk1"/>
                          </a:solidFill>
                          <a:effectLst/>
                          <a:latin typeface="+mn-lt"/>
                          <a:ea typeface="+mn-ea"/>
                          <a:cs typeface="+mn-cs"/>
                        </a:rPr>
                        <a:t>名称</a:t>
                      </a:r>
                      <a:r>
                        <a:rPr lang="en-US" altLang="zh-CN" sz="1400" b="0" i="0" kern="1200" dirty="0">
                          <a:solidFill>
                            <a:schemeClr val="dk1"/>
                          </a:solidFill>
                          <a:effectLst/>
                          <a:latin typeface="+mn-lt"/>
                          <a:ea typeface="+mn-ea"/>
                          <a:cs typeface="+mn-cs"/>
                        </a:rPr>
                        <a:t>: 13th Gen Intel(R) Core(TM) i5-13600KF </a:t>
                      </a:r>
                    </a:p>
                    <a:p>
                      <a:r>
                        <a:rPr lang="zh-CN" altLang="en-US" sz="1400" b="0" i="0" kern="1200" dirty="0">
                          <a:solidFill>
                            <a:schemeClr val="dk1"/>
                          </a:solidFill>
                          <a:effectLst/>
                          <a:latin typeface="+mn-lt"/>
                          <a:ea typeface="+mn-ea"/>
                          <a:cs typeface="+mn-cs"/>
                        </a:rPr>
                        <a:t>核心数</a:t>
                      </a:r>
                      <a:r>
                        <a:rPr lang="en-US" altLang="zh-CN" sz="1400" b="0" i="0" kern="1200" dirty="0">
                          <a:solidFill>
                            <a:schemeClr val="dk1"/>
                          </a:solidFill>
                          <a:effectLst/>
                          <a:latin typeface="+mn-lt"/>
                          <a:ea typeface="+mn-ea"/>
                          <a:cs typeface="+mn-cs"/>
                        </a:rPr>
                        <a:t>: 14 </a:t>
                      </a:r>
                      <a:r>
                        <a:rPr lang="zh-CN" altLang="en-US" sz="1400" b="0" i="0" kern="1200" dirty="0">
                          <a:solidFill>
                            <a:schemeClr val="dk1"/>
                          </a:solidFill>
                          <a:effectLst/>
                          <a:latin typeface="+mn-lt"/>
                          <a:ea typeface="+mn-ea"/>
                          <a:cs typeface="+mn-cs"/>
                        </a:rPr>
                        <a:t>线程数</a:t>
                      </a:r>
                      <a:r>
                        <a:rPr lang="en-US" altLang="zh-CN" sz="1400" b="0" i="0" kern="1200" dirty="0">
                          <a:solidFill>
                            <a:schemeClr val="dk1"/>
                          </a:solidFill>
                          <a:effectLst/>
                          <a:latin typeface="+mn-lt"/>
                          <a:ea typeface="+mn-ea"/>
                          <a:cs typeface="+mn-cs"/>
                        </a:rPr>
                        <a:t>: 20 </a:t>
                      </a:r>
                      <a:r>
                        <a:rPr lang="zh-CN" altLang="en-US" sz="1400" b="0" i="0" kern="1200" dirty="0">
                          <a:solidFill>
                            <a:schemeClr val="dk1"/>
                          </a:solidFill>
                          <a:effectLst/>
                          <a:latin typeface="+mn-lt"/>
                          <a:ea typeface="+mn-ea"/>
                          <a:cs typeface="+mn-cs"/>
                        </a:rPr>
                        <a:t>最大速度</a:t>
                      </a:r>
                      <a:r>
                        <a:rPr lang="en-US" altLang="zh-CN" sz="1400" b="0" i="0" kern="1200" dirty="0">
                          <a:solidFill>
                            <a:schemeClr val="dk1"/>
                          </a:solidFill>
                          <a:effectLst/>
                          <a:latin typeface="+mn-lt"/>
                          <a:ea typeface="+mn-ea"/>
                          <a:cs typeface="+mn-cs"/>
                        </a:rPr>
                        <a:t>: 3500 MHz </a:t>
                      </a:r>
                    </a:p>
                    <a:p>
                      <a:r>
                        <a:rPr lang="en-US" altLang="zh-CN" sz="1400" b="0" i="0" kern="1200" dirty="0">
                          <a:solidFill>
                            <a:schemeClr val="dk1"/>
                          </a:solidFill>
                          <a:effectLst/>
                          <a:latin typeface="+mn-lt"/>
                          <a:ea typeface="+mn-ea"/>
                          <a:cs typeface="+mn-cs"/>
                        </a:rPr>
                        <a:t>L2</a:t>
                      </a:r>
                      <a:r>
                        <a:rPr lang="zh-CN" altLang="en-US" sz="1400" b="0" i="0" kern="1200" dirty="0">
                          <a:solidFill>
                            <a:schemeClr val="dk1"/>
                          </a:solidFill>
                          <a:effectLst/>
                          <a:latin typeface="+mn-lt"/>
                          <a:ea typeface="+mn-ea"/>
                          <a:cs typeface="+mn-cs"/>
                        </a:rPr>
                        <a:t>缓存大小</a:t>
                      </a:r>
                      <a:r>
                        <a:rPr lang="en-US" altLang="zh-CN" sz="1400" b="0" i="0" kern="1200" dirty="0">
                          <a:solidFill>
                            <a:schemeClr val="dk1"/>
                          </a:solidFill>
                          <a:effectLst/>
                          <a:latin typeface="+mn-lt"/>
                          <a:ea typeface="+mn-ea"/>
                          <a:cs typeface="+mn-cs"/>
                        </a:rPr>
                        <a:t>: 8192 KB L3</a:t>
                      </a:r>
                      <a:r>
                        <a:rPr lang="zh-CN" altLang="en-US" sz="1400" b="0" i="0" kern="1200" dirty="0">
                          <a:solidFill>
                            <a:schemeClr val="dk1"/>
                          </a:solidFill>
                          <a:effectLst/>
                          <a:latin typeface="+mn-lt"/>
                          <a:ea typeface="+mn-ea"/>
                          <a:cs typeface="+mn-cs"/>
                        </a:rPr>
                        <a:t>缓存大小</a:t>
                      </a:r>
                      <a:r>
                        <a:rPr lang="en-US" altLang="zh-CN" sz="1400" b="0" i="0" kern="1200" dirty="0">
                          <a:solidFill>
                            <a:schemeClr val="dk1"/>
                          </a:solidFill>
                          <a:effectLst/>
                          <a:latin typeface="+mn-lt"/>
                          <a:ea typeface="+mn-ea"/>
                          <a:cs typeface="+mn-cs"/>
                        </a:rPr>
                        <a:t>: 24576 KB </a:t>
                      </a:r>
                    </a:p>
                    <a:p>
                      <a:r>
                        <a:rPr lang="en-US" altLang="zh-CN" sz="1400" b="0" i="0" kern="1200" dirty="0">
                          <a:solidFill>
                            <a:schemeClr val="dk1"/>
                          </a:solidFill>
                          <a:effectLst/>
                          <a:latin typeface="+mn-lt"/>
                          <a:ea typeface="+mn-ea"/>
                          <a:cs typeface="+mn-cs"/>
                        </a:rPr>
                        <a:t>CPU ID: BFEBFBFF000B0671 </a:t>
                      </a:r>
                    </a:p>
                    <a:p>
                      <a:r>
                        <a:rPr lang="zh-CN" altLang="en-US" sz="1400" b="0" i="0" kern="1200" dirty="0">
                          <a:solidFill>
                            <a:schemeClr val="dk1"/>
                          </a:solidFill>
                          <a:effectLst/>
                          <a:latin typeface="+mn-lt"/>
                          <a:ea typeface="+mn-ea"/>
                          <a:cs typeface="+mn-cs"/>
                        </a:rPr>
                        <a:t>制造商</a:t>
                      </a:r>
                      <a:r>
                        <a:rPr lang="en-US" altLang="zh-CN" sz="1400" b="0" i="0" kern="1200" dirty="0">
                          <a:solidFill>
                            <a:schemeClr val="dk1"/>
                          </a:solidFill>
                          <a:effectLst/>
                          <a:latin typeface="+mn-lt"/>
                          <a:ea typeface="+mn-ea"/>
                          <a:cs typeface="+mn-cs"/>
                        </a:rPr>
                        <a:t>: </a:t>
                      </a:r>
                      <a:r>
                        <a:rPr lang="en-US" altLang="zh-CN" sz="1400" b="0" i="0" kern="1200" dirty="0" err="1">
                          <a:solidFill>
                            <a:schemeClr val="dk1"/>
                          </a:solidFill>
                          <a:effectLst/>
                          <a:latin typeface="+mn-lt"/>
                          <a:ea typeface="+mn-ea"/>
                          <a:cs typeface="+mn-cs"/>
                        </a:rPr>
                        <a:t>GenuineIntel</a:t>
                      </a:r>
                      <a:r>
                        <a:rPr lang="en-US" altLang="zh-CN" sz="1400" b="0" i="0" kern="1200" dirty="0">
                          <a:solidFill>
                            <a:schemeClr val="dk1"/>
                          </a:solidFill>
                          <a:effectLst/>
                          <a:latin typeface="+mn-lt"/>
                          <a:ea typeface="+mn-ea"/>
                          <a:cs typeface="+mn-cs"/>
                        </a:rPr>
                        <a:t> </a:t>
                      </a:r>
                      <a:r>
                        <a:rPr lang="zh-CN" altLang="en-US" sz="1400" b="0" i="0" kern="1200" dirty="0">
                          <a:solidFill>
                            <a:schemeClr val="dk1"/>
                          </a:solidFill>
                          <a:effectLst/>
                          <a:latin typeface="+mn-lt"/>
                          <a:ea typeface="+mn-ea"/>
                          <a:cs typeface="+mn-cs"/>
                        </a:rPr>
                        <a:t>插座</a:t>
                      </a:r>
                      <a:r>
                        <a:rPr lang="en-US" altLang="zh-CN" sz="1400" b="0" i="0" kern="1200" dirty="0">
                          <a:solidFill>
                            <a:schemeClr val="dk1"/>
                          </a:solidFill>
                          <a:effectLst/>
                          <a:latin typeface="+mn-lt"/>
                          <a:ea typeface="+mn-ea"/>
                          <a:cs typeface="+mn-cs"/>
                        </a:rPr>
                        <a:t>: U3E1</a:t>
                      </a:r>
                      <a:endParaRPr lang="zh-CN" altLang="en-US" sz="1400" dirty="0"/>
                    </a:p>
                  </a:txBody>
                  <a:tcPr/>
                </a:tc>
                <a:tc>
                  <a:txBody>
                    <a:bodyPr/>
                    <a:lstStyle/>
                    <a:p>
                      <a:r>
                        <a:rPr lang="en-US" altLang="zh-CN" sz="1400" b="0" i="0" kern="1200" dirty="0">
                          <a:solidFill>
                            <a:schemeClr val="dk1"/>
                          </a:solidFill>
                          <a:effectLst/>
                          <a:latin typeface="+mn-lt"/>
                          <a:ea typeface="+mn-ea"/>
                          <a:cs typeface="+mn-cs"/>
                        </a:rPr>
                        <a:t>8</a:t>
                      </a:r>
                      <a:r>
                        <a:rPr lang="zh-CN" altLang="en-US" sz="1400" b="0" i="0" kern="1200" dirty="0">
                          <a:solidFill>
                            <a:schemeClr val="dk1"/>
                          </a:solidFill>
                          <a:effectLst/>
                          <a:latin typeface="+mn-lt"/>
                          <a:ea typeface="+mn-ea"/>
                          <a:cs typeface="+mn-cs"/>
                        </a:rPr>
                        <a:t>核 </a:t>
                      </a:r>
                      <a:r>
                        <a:rPr lang="en-US" altLang="zh-CN" sz="1400" b="0" i="0" kern="1200" dirty="0">
                          <a:solidFill>
                            <a:schemeClr val="dk1"/>
                          </a:solidFill>
                          <a:effectLst/>
                          <a:latin typeface="+mn-lt"/>
                          <a:ea typeface="+mn-ea"/>
                          <a:cs typeface="+mn-cs"/>
                        </a:rPr>
                        <a:t>32GB </a:t>
                      </a:r>
                      <a:r>
                        <a:rPr lang="zh-CN" altLang="en-US" sz="1400" b="0" i="0" kern="1200" dirty="0">
                          <a:solidFill>
                            <a:schemeClr val="dk1"/>
                          </a:solidFill>
                          <a:effectLst/>
                          <a:latin typeface="+mn-lt"/>
                          <a:ea typeface="+mn-ea"/>
                          <a:cs typeface="+mn-cs"/>
                        </a:rPr>
                        <a:t>显存</a:t>
                      </a:r>
                      <a:r>
                        <a:rPr lang="en-US" altLang="zh-CN" sz="1400" b="0" i="0" kern="1200" dirty="0">
                          <a:solidFill>
                            <a:schemeClr val="dk1"/>
                          </a:solidFill>
                          <a:effectLst/>
                          <a:latin typeface="+mn-lt"/>
                          <a:ea typeface="+mn-ea"/>
                          <a:cs typeface="+mn-cs"/>
                        </a:rPr>
                        <a:t>24G</a:t>
                      </a:r>
                    </a:p>
                    <a:p>
                      <a:r>
                        <a:rPr lang="zh-CN" altLang="en-US" sz="1400" b="0" i="0" kern="1200" dirty="0">
                          <a:solidFill>
                            <a:schemeClr val="dk1"/>
                          </a:solidFill>
                          <a:effectLst/>
                          <a:latin typeface="+mn-lt"/>
                          <a:ea typeface="+mn-ea"/>
                          <a:cs typeface="+mn-cs"/>
                        </a:rPr>
                        <a:t>预装 </a:t>
                      </a:r>
                      <a:r>
                        <a:rPr lang="en-US" altLang="zh-CN" sz="1400" b="0" i="0" kern="1200" dirty="0" err="1">
                          <a:solidFill>
                            <a:schemeClr val="dk1"/>
                          </a:solidFill>
                          <a:effectLst/>
                          <a:latin typeface="+mn-lt"/>
                          <a:ea typeface="+mn-ea"/>
                          <a:cs typeface="+mn-cs"/>
                        </a:rPr>
                        <a:t>ModelScope</a:t>
                      </a:r>
                      <a:r>
                        <a:rPr lang="en-US" altLang="zh-CN" sz="1400" b="0" i="0" kern="1200">
                          <a:solidFill>
                            <a:schemeClr val="dk1"/>
                          </a:solidFill>
                          <a:effectLst/>
                          <a:latin typeface="+mn-lt"/>
                          <a:ea typeface="+mn-ea"/>
                          <a:cs typeface="+mn-cs"/>
                        </a:rPr>
                        <a:t> Library</a:t>
                      </a:r>
                    </a:p>
                    <a:p>
                      <a:r>
                        <a:rPr lang="zh-CN" altLang="en-US" sz="1400" b="0" i="0" kern="1200">
                          <a:solidFill>
                            <a:schemeClr val="dk1"/>
                          </a:solidFill>
                          <a:effectLst/>
                          <a:latin typeface="+mn-lt"/>
                          <a:ea typeface="+mn-ea"/>
                          <a:cs typeface="+mn-cs"/>
                        </a:rPr>
                        <a:t>预装</a:t>
                      </a:r>
                      <a:r>
                        <a:rPr lang="zh-CN" altLang="en-US" sz="1400" b="0" i="0" kern="1200" dirty="0">
                          <a:solidFill>
                            <a:schemeClr val="dk1"/>
                          </a:solidFill>
                          <a:effectLst/>
                          <a:latin typeface="+mn-lt"/>
                          <a:ea typeface="+mn-ea"/>
                          <a:cs typeface="+mn-cs"/>
                        </a:rPr>
                        <a:t>镜像</a:t>
                      </a:r>
                      <a:r>
                        <a:rPr lang="en-US" altLang="zh-CN" sz="1400" b="0" i="0" kern="1200" dirty="0">
                          <a:solidFill>
                            <a:schemeClr val="dk1"/>
                          </a:solidFill>
                          <a:effectLst/>
                          <a:latin typeface="+mn-lt"/>
                          <a:ea typeface="+mn-ea"/>
                          <a:cs typeface="+mn-cs"/>
                        </a:rPr>
                        <a:t>ubuntu22.04-cuda12.1.0-py310-torch2.1.2-tf2.14.0-1.14.0</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2932261016"/>
                  </a:ext>
                </a:extLst>
              </a:tr>
              <a:tr h="370840">
                <a:tc>
                  <a:txBody>
                    <a:bodyPr/>
                    <a:lstStyle/>
                    <a:p>
                      <a:r>
                        <a:rPr lang="zh-CN" altLang="en-US" sz="1600" dirty="0"/>
                        <a:t>问题</a:t>
                      </a:r>
                      <a:r>
                        <a:rPr lang="en-US" altLang="zh-CN" sz="1600" dirty="0"/>
                        <a:t>1</a:t>
                      </a:r>
                      <a:endParaRPr lang="zh-CN" altLang="en-US" sz="1600" dirty="0"/>
                    </a:p>
                  </a:txBody>
                  <a:tcPr/>
                </a:tc>
                <a:tc grid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400" b="0" kern="1200" dirty="0">
                          <a:solidFill>
                            <a:schemeClr val="dk1"/>
                          </a:solidFill>
                          <a:effectLst/>
                          <a:latin typeface="+mn-lt"/>
                          <a:ea typeface="+mn-ea"/>
                          <a:cs typeface="+mn-cs"/>
                        </a:rPr>
                        <a:t>你好，我想咨询一些医疗方面的信息，你能帮助我么？</a:t>
                      </a:r>
                    </a:p>
                  </a:txBody>
                  <a:tcPr/>
                </a:tc>
                <a:tc hMerge="1">
                  <a:txBody>
                    <a:bodyPr/>
                    <a:lstStyle/>
                    <a:p>
                      <a:endParaRPr lang="zh-CN" altLang="en-US" dirty="0"/>
                    </a:p>
                  </a:txBody>
                  <a:tcPr/>
                </a:tc>
                <a:extLst>
                  <a:ext uri="{0D108BD9-81ED-4DB2-BD59-A6C34878D82A}">
                    <a16:rowId xmlns:a16="http://schemas.microsoft.com/office/drawing/2014/main" val="1903800713"/>
                  </a:ext>
                </a:extLst>
              </a:tr>
              <a:tr h="370840">
                <a:tc>
                  <a:txBody>
                    <a:bodyPr/>
                    <a:lstStyle/>
                    <a:p>
                      <a:r>
                        <a:rPr lang="zh-CN" altLang="en-US" sz="1600" dirty="0"/>
                        <a:t>用时</a:t>
                      </a: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3.9s</a:t>
                      </a:r>
                      <a:endParaRPr lang="zh-CN" altLang="en-US" sz="1400" dirty="0"/>
                    </a:p>
                  </a:txBody>
                  <a:tcPr/>
                </a:tc>
                <a:tc>
                  <a:txBody>
                    <a:bodyPr/>
                    <a:lstStyle/>
                    <a:p>
                      <a:r>
                        <a:rPr lang="zh-CN" altLang="en-US" dirty="0"/>
                        <a:t> </a:t>
                      </a:r>
                      <a:r>
                        <a:rPr lang="en-US" altLang="zh-CN" sz="1400" b="0" i="0" kern="1200" dirty="0">
                          <a:solidFill>
                            <a:schemeClr val="dk1"/>
                          </a:solidFill>
                          <a:effectLst/>
                          <a:latin typeface="+mn-lt"/>
                          <a:ea typeface="+mn-ea"/>
                          <a:cs typeface="+mn-cs"/>
                        </a:rPr>
                        <a:t>6.6s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767587602"/>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600" dirty="0"/>
                        <a:t>问题</a:t>
                      </a:r>
                      <a:r>
                        <a:rPr lang="en-US" altLang="zh-CN" sz="1600" dirty="0"/>
                        <a:t>2</a:t>
                      </a:r>
                      <a:endParaRPr lang="zh-CN" altLang="en-US" sz="1600" dirty="0"/>
                    </a:p>
                  </a:txBody>
                  <a:tcPr/>
                </a:tc>
                <a:tc grid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400" b="0" kern="1200" dirty="0">
                          <a:solidFill>
                            <a:schemeClr val="dk1"/>
                          </a:solidFill>
                          <a:effectLst/>
                          <a:latin typeface="+mn-lt"/>
                          <a:ea typeface="+mn-ea"/>
                          <a:cs typeface="+mn-cs"/>
                        </a:rPr>
                        <a:t>我被开水烫伤了左手，请问应该如何处理？</a:t>
                      </a:r>
                    </a:p>
                  </a:txBody>
                  <a:tcPr/>
                </a:tc>
                <a:tc hMerge="1">
                  <a:txBody>
                    <a:bodyPr/>
                    <a:lstStyle/>
                    <a:p>
                      <a:endParaRPr lang="zh-CN" altLang="en-US" dirty="0"/>
                    </a:p>
                  </a:txBody>
                  <a:tcPr/>
                </a:tc>
                <a:extLst>
                  <a:ext uri="{0D108BD9-81ED-4DB2-BD59-A6C34878D82A}">
                    <a16:rowId xmlns:a16="http://schemas.microsoft.com/office/drawing/2014/main" val="1359043088"/>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zh-CN" altLang="en-US" sz="1600" dirty="0"/>
                        <a:t>用时</a:t>
                      </a:r>
                    </a:p>
                  </a:txBody>
                  <a:tcPr/>
                </a:tc>
                <a:tc>
                  <a:txBody>
                    <a:bodyPr/>
                    <a:lstStyle/>
                    <a:p>
                      <a:r>
                        <a:rPr lang="en-US" altLang="zh-CN" sz="1400" b="0" i="0" kern="1200" dirty="0">
                          <a:solidFill>
                            <a:schemeClr val="dk1"/>
                          </a:solidFill>
                          <a:effectLst/>
                          <a:latin typeface="+mn-lt"/>
                          <a:ea typeface="+mn-ea"/>
                          <a:cs typeface="+mn-cs"/>
                        </a:rPr>
                        <a:t>6.8s</a:t>
                      </a:r>
                      <a:endParaRPr lang="zh-CN" altLang="en-US" sz="1400" dirty="0"/>
                    </a:p>
                  </a:txBody>
                  <a:tcPr/>
                </a:tc>
                <a:tc>
                  <a:txBody>
                    <a:bodyPr/>
                    <a:lstStyle/>
                    <a:p>
                      <a:r>
                        <a:rPr lang="en-US" altLang="zh-CN" sz="1400" b="0" i="0" kern="1200" dirty="0">
                          <a:solidFill>
                            <a:schemeClr val="dk1"/>
                          </a:solidFill>
                          <a:effectLst/>
                          <a:latin typeface="+mn-lt"/>
                          <a:ea typeface="+mn-ea"/>
                          <a:cs typeface="+mn-cs"/>
                        </a:rPr>
                        <a:t>21.7s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976046159"/>
                  </a:ext>
                </a:extLst>
              </a:tr>
              <a:tr h="370840">
                <a:tc>
                  <a:txBody>
                    <a:bodyPr/>
                    <a:lstStyle/>
                    <a:p>
                      <a:r>
                        <a:rPr lang="zh-CN" altLang="en-US" sz="1600" dirty="0"/>
                        <a:t>问题</a:t>
                      </a:r>
                      <a:r>
                        <a:rPr lang="en-US" altLang="zh-CN" sz="1600" dirty="0"/>
                        <a:t>3</a:t>
                      </a:r>
                      <a:endParaRPr lang="zh-CN" altLang="en-US" sz="1600" dirty="0"/>
                    </a:p>
                  </a:txBody>
                  <a:tcPr/>
                </a:tc>
                <a:tc grid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dk1"/>
                          </a:solidFill>
                          <a:effectLst/>
                          <a:latin typeface="+mn-lt"/>
                          <a:ea typeface="+mn-ea"/>
                          <a:cs typeface="+mn-cs"/>
                        </a:rPr>
                        <a:t>Please look for the ID and blood type of the Patient named "Christina Williams", I think the field name of blood type will be like patient blood type. </a:t>
                      </a:r>
                    </a:p>
                  </a:txBody>
                  <a:tcPr/>
                </a:tc>
                <a:tc hMerge="1">
                  <a:txBody>
                    <a:bodyPr/>
                    <a:lstStyle/>
                    <a:p>
                      <a:endParaRPr lang="zh-CN" altLang="en-US" dirty="0"/>
                    </a:p>
                  </a:txBody>
                  <a:tcPr/>
                </a:tc>
                <a:extLst>
                  <a:ext uri="{0D108BD9-81ED-4DB2-BD59-A6C34878D82A}">
                    <a16:rowId xmlns:a16="http://schemas.microsoft.com/office/drawing/2014/main" val="2347785796"/>
                  </a:ext>
                </a:extLst>
              </a:tr>
              <a:tr h="370840">
                <a:tc>
                  <a:txBody>
                    <a:bodyPr/>
                    <a:lstStyle/>
                    <a:p>
                      <a:r>
                        <a:rPr lang="zh-CN" altLang="en-US" sz="1600" dirty="0"/>
                        <a:t>用时</a:t>
                      </a:r>
                    </a:p>
                  </a:txBody>
                  <a:tcPr/>
                </a:tc>
                <a:tc>
                  <a:txBody>
                    <a:bodyPr/>
                    <a:lstStyle/>
                    <a:p>
                      <a:r>
                        <a:rPr lang="en-US" altLang="zh-CN" sz="1400" b="0" i="0" kern="1200" dirty="0">
                          <a:solidFill>
                            <a:schemeClr val="dk1"/>
                          </a:solidFill>
                          <a:effectLst/>
                          <a:latin typeface="+mn-lt"/>
                          <a:ea typeface="+mn-ea"/>
                          <a:cs typeface="+mn-cs"/>
                        </a:rPr>
                        <a:t>67.9s</a:t>
                      </a:r>
                      <a:endParaRPr lang="zh-CN" altLang="en-US" sz="1400" dirty="0"/>
                    </a:p>
                  </a:txBody>
                  <a:tcPr/>
                </a:tc>
                <a:tc>
                  <a:txBody>
                    <a:bodyPr/>
                    <a:lstStyle/>
                    <a:p>
                      <a:r>
                        <a:rPr lang="en-US" altLang="zh-CN" sz="1400" b="0" i="0" kern="1200">
                          <a:solidFill>
                            <a:schemeClr val="dk1"/>
                          </a:solidFill>
                          <a:effectLst/>
                          <a:latin typeface="+mn-lt"/>
                          <a:ea typeface="+mn-ea"/>
                          <a:cs typeface="+mn-cs"/>
                        </a:rPr>
                        <a:t>244.6s</a:t>
                      </a:r>
                      <a:endParaRPr lang="zh-CN" altLang="en-US"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614684957"/>
                  </a:ext>
                </a:extLst>
              </a:tr>
            </a:tbl>
          </a:graphicData>
        </a:graphic>
      </p:graphicFrame>
    </p:spTree>
    <p:extLst>
      <p:ext uri="{BB962C8B-B14F-4D97-AF65-F5344CB8AC3E}">
        <p14:creationId xmlns:p14="http://schemas.microsoft.com/office/powerpoint/2010/main" val="3601219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796A89C-F114-4E67-83D5-5CA8FDAA6E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1741440"/>
            <a:ext cx="6000213" cy="3375120"/>
          </a:xfrm>
          <a:prstGeom prst="rect">
            <a:avLst/>
          </a:prstGeom>
        </p:spPr>
      </p:pic>
      <p:sp>
        <p:nvSpPr>
          <p:cNvPr id="5" name="标题 4"/>
          <p:cNvSpPr>
            <a:spLocks noGrp="1"/>
          </p:cNvSpPr>
          <p:nvPr>
            <p:ph type="title"/>
          </p:nvPr>
        </p:nvSpPr>
        <p:spPr>
          <a:xfrm>
            <a:off x="6938793" y="2191860"/>
            <a:ext cx="4908447" cy="871766"/>
          </a:xfrm>
        </p:spPr>
        <p:txBody>
          <a:bodyPr>
            <a:normAutofit/>
          </a:bodyPr>
          <a:lstStyle/>
          <a:p>
            <a:r>
              <a:rPr lang="zh-CN" altLang="en-US" sz="3200" dirty="0">
                <a:solidFill>
                  <a:schemeClr val="accent2"/>
                </a:solidFill>
              </a:rPr>
              <a:t>总结</a:t>
            </a:r>
          </a:p>
        </p:txBody>
      </p:sp>
      <p:sp>
        <p:nvSpPr>
          <p:cNvPr id="16" name="文本占位符 15">
            <a:extLst>
              <a:ext uri="{FF2B5EF4-FFF2-40B4-BE49-F238E27FC236}">
                <a16:creationId xmlns:a16="http://schemas.microsoft.com/office/drawing/2014/main" id="{58D66A8F-4D8C-47F2-8924-81FD1EC24477}"/>
              </a:ext>
            </a:extLst>
          </p:cNvPr>
          <p:cNvSpPr>
            <a:spLocks noGrp="1"/>
          </p:cNvSpPr>
          <p:nvPr>
            <p:ph type="body" sz="quarter" idx="15"/>
          </p:nvPr>
        </p:nvSpPr>
        <p:spPr>
          <a:xfrm>
            <a:off x="4368156" y="3240059"/>
            <a:ext cx="2238112" cy="1026144"/>
          </a:xfrm>
          <a:solidFill>
            <a:srgbClr val="4969A5"/>
          </a:solidFill>
          <a:ln>
            <a:solidFill>
              <a:srgbClr val="4969A5"/>
            </a:solidFill>
          </a:ln>
        </p:spPr>
        <p:style>
          <a:lnRef idx="1">
            <a:schemeClr val="accent2"/>
          </a:lnRef>
          <a:fillRef idx="3">
            <a:schemeClr val="accent2"/>
          </a:fillRef>
          <a:effectRef idx="2">
            <a:schemeClr val="accent2"/>
          </a:effectRef>
          <a:fontRef idx="minor">
            <a:schemeClr val="lt1"/>
          </a:fontRef>
        </p:style>
        <p:txBody>
          <a:bodyPr/>
          <a:lstStyle/>
          <a:p>
            <a:endParaRPr lang="zh-CN" altLang="en-US" dirty="0"/>
          </a:p>
        </p:txBody>
      </p:sp>
      <p:sp>
        <p:nvSpPr>
          <p:cNvPr id="9" name="文本框 8">
            <a:extLst>
              <a:ext uri="{FF2B5EF4-FFF2-40B4-BE49-F238E27FC236}">
                <a16:creationId xmlns:a16="http://schemas.microsoft.com/office/drawing/2014/main" id="{04F69230-F3A6-4586-9371-A858F4763E9F}"/>
              </a:ext>
            </a:extLst>
          </p:cNvPr>
          <p:cNvSpPr txBox="1"/>
          <p:nvPr/>
        </p:nvSpPr>
        <p:spPr>
          <a:xfrm>
            <a:off x="4976697" y="3308177"/>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/04</a:t>
            </a:r>
            <a:endParaRPr lang="zh-CN" altLang="en-US" spc="100" dirty="0">
              <a:solidFill>
                <a:schemeClr val="bg1"/>
              </a:solidFill>
              <a:latin typeface="Impact" panose="020B080603090205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787CC4F1-B141-4672-9BC7-F9B95A7E6C58}"/>
              </a:ext>
            </a:extLst>
          </p:cNvPr>
          <p:cNvPicPr>
            <a:picLocks noChangeAspect="1"/>
          </p:cNvPicPr>
          <p:nvPr/>
        </p:nvPicPr>
        <p:blipFill>
          <a:blip r:embed="rId3">
            <a:duotone>
              <a:srgbClr val="4472C4">
                <a:shade val="45000"/>
                <a:satMod val="135000"/>
              </a:srgbClr>
              <a:prstClr val="white"/>
            </a:duotone>
            <a:extLst>
              <a:ext uri="{BEBA8EAE-BF5A-486C-A8C5-ECC9F3942E4B}">
                <a14:imgProps xmlns:a14="http://schemas.microsoft.com/office/drawing/2010/main">
                  <a14:imgLayer r:embed="rId4">
                    <a14:imgEffect>
                      <a14:colorTemperature colorTemp="7200"/>
                    </a14:imgEffect>
                    <a14:imgEffect>
                      <a14:saturation sat="400000"/>
                    </a14:imgEffect>
                    <a14:imgEffect>
                      <a14:brightnessContrast bright="-20000" contrast="40000"/>
                    </a14:imgEffect>
                  </a14:imgLayer>
                </a14:imgProps>
              </a:ext>
            </a:extLst>
          </a:blip>
          <a:stretch>
            <a:fillRect/>
          </a:stretch>
        </p:blipFill>
        <p:spPr>
          <a:xfrm>
            <a:off x="9097080" y="-8259"/>
            <a:ext cx="2859030" cy="1374651"/>
          </a:xfrm>
          <a:prstGeom prst="rect">
            <a:avLst/>
          </a:prstGeom>
          <a:noFill/>
          <a:ln>
            <a:noFill/>
          </a:ln>
          <a:effectLst/>
        </p:spPr>
      </p:pic>
      <p:sp>
        <p:nvSpPr>
          <p:cNvPr id="15" name="文本占位符 5">
            <a:extLst>
              <a:ext uri="{FF2B5EF4-FFF2-40B4-BE49-F238E27FC236}">
                <a16:creationId xmlns:a16="http://schemas.microsoft.com/office/drawing/2014/main" id="{F68ACE72-88F0-4DDC-85E4-0B0AF714300C}"/>
              </a:ext>
            </a:extLst>
          </p:cNvPr>
          <p:cNvSpPr>
            <a:spLocks noGrp="1"/>
          </p:cNvSpPr>
          <p:nvPr>
            <p:ph type="body" idx="1"/>
          </p:nvPr>
        </p:nvSpPr>
        <p:spPr>
          <a:xfrm>
            <a:off x="6932552" y="3361875"/>
            <a:ext cx="4914688" cy="630463"/>
          </a:xfrm>
        </p:spPr>
        <p:txBody>
          <a:bodyPr>
            <a:normAutofit/>
          </a:bodyPr>
          <a:lstStyle/>
          <a:p>
            <a:pPr algn="ctr">
              <a:lnSpc>
                <a:spcPct val="130000"/>
              </a:lnSpc>
            </a:pPr>
            <a:r>
              <a:rPr lang="zh-CN" altLang="en-US" sz="1200" b="0" i="0" dirty="0">
                <a:solidFill>
                  <a:srgbClr val="383A42"/>
                </a:solidFill>
                <a:effectLst/>
                <a:highlight>
                  <a:srgbClr val="FAFAFA"/>
                </a:highlight>
                <a:latin typeface="Fira Code" panose="020F0502020204030204" pitchFamily="49" charset="0"/>
              </a:rPr>
              <a:t>开发一个基于先进语言模型的医院查询系统智能客服，以简化查询流程并提供实时、准确的医疗信息。</a:t>
            </a:r>
            <a:endParaRPr lang="zh-CN" altLang="en-US" sz="1200" dirty="0">
              <a:solidFill>
                <a:srgbClr val="FFFFFF">
                  <a:lumMod val="50000"/>
                </a:srgbClr>
              </a:solidFill>
              <a:latin typeface="微软雅黑" charset="0"/>
              <a:ea typeface="微软雅黑" charset="0"/>
            </a:endParaRPr>
          </a:p>
        </p:txBody>
      </p:sp>
    </p:spTree>
    <p:extLst>
      <p:ext uri="{BB962C8B-B14F-4D97-AF65-F5344CB8AC3E}">
        <p14:creationId xmlns:p14="http://schemas.microsoft.com/office/powerpoint/2010/main" val="113060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5945959-55F5-491E-8525-81D3BEF644D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44377" y="559676"/>
            <a:ext cx="8676110" cy="2869324"/>
          </a:xfrm>
          <a:prstGeom prst="rect">
            <a:avLst/>
          </a:prstGeom>
        </p:spPr>
      </p:pic>
      <p:sp>
        <p:nvSpPr>
          <p:cNvPr id="6" name="iṣľiḓè">
            <a:extLst>
              <a:ext uri="{FF2B5EF4-FFF2-40B4-BE49-F238E27FC236}">
                <a16:creationId xmlns:a16="http://schemas.microsoft.com/office/drawing/2014/main" id="{CBB78006-C4F9-4D74-A8E9-93C73650EDEB}"/>
              </a:ext>
            </a:extLst>
          </p:cNvPr>
          <p:cNvSpPr txBox="1"/>
          <p:nvPr/>
        </p:nvSpPr>
        <p:spPr>
          <a:xfrm>
            <a:off x="545964" y="2562559"/>
            <a:ext cx="2414267" cy="338554"/>
          </a:xfrm>
          <a:prstGeom prst="rect">
            <a:avLst/>
          </a:prstGeom>
          <a:noFill/>
        </p:spPr>
        <p:txBody>
          <a:bodyPr wrap="square" lIns="91440" tIns="45720" rIns="91440" bIns="45720">
            <a:normAutofit/>
          </a:bodyPr>
          <a:lstStyle/>
          <a:p>
            <a:pPr algn="ctr"/>
            <a:r>
              <a:rPr lang="en-US" sz="1600">
                <a:solidFill>
                  <a:schemeClr val="bg1"/>
                </a:solidFill>
              </a:rPr>
              <a:t>The key is always you</a:t>
            </a:r>
          </a:p>
        </p:txBody>
      </p:sp>
      <p:sp>
        <p:nvSpPr>
          <p:cNvPr id="7" name="išḷíďè">
            <a:extLst>
              <a:ext uri="{FF2B5EF4-FFF2-40B4-BE49-F238E27FC236}">
                <a16:creationId xmlns:a16="http://schemas.microsoft.com/office/drawing/2014/main" id="{03787338-7734-4549-BEFF-72001BC63DD9}"/>
              </a:ext>
            </a:extLst>
          </p:cNvPr>
          <p:cNvSpPr/>
          <p:nvPr/>
        </p:nvSpPr>
        <p:spPr>
          <a:xfrm>
            <a:off x="673100" y="559676"/>
            <a:ext cx="4644937" cy="2869324"/>
          </a:xfrm>
          <a:prstGeom prst="homePlat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dirty="0"/>
          </a:p>
        </p:txBody>
      </p:sp>
      <p:sp>
        <p:nvSpPr>
          <p:cNvPr id="8" name="ïśļíďê">
            <a:extLst>
              <a:ext uri="{FF2B5EF4-FFF2-40B4-BE49-F238E27FC236}">
                <a16:creationId xmlns:a16="http://schemas.microsoft.com/office/drawing/2014/main" id="{F9221E11-C2FD-4480-9F99-45F11D3B62C8}"/>
              </a:ext>
            </a:extLst>
          </p:cNvPr>
          <p:cNvSpPr txBox="1"/>
          <p:nvPr/>
        </p:nvSpPr>
        <p:spPr>
          <a:xfrm>
            <a:off x="976180" y="1446428"/>
            <a:ext cx="3111242" cy="984278"/>
          </a:xfrm>
          <a:prstGeom prst="rect">
            <a:avLst/>
          </a:prstGeom>
          <a:noFill/>
        </p:spPr>
        <p:txBody>
          <a:bodyPr wrap="none" lIns="91440" tIns="45720" rIns="91440" bIns="45720">
            <a:noAutofit/>
          </a:bodyPr>
          <a:lstStyle/>
          <a:p>
            <a:pPr eaLnBrk="1" hangingPunct="1">
              <a:lnSpc>
                <a:spcPct val="100000"/>
              </a:lnSpc>
              <a:spcBef>
                <a:spcPct val="0"/>
              </a:spcBef>
              <a:buFontTx/>
              <a:buNone/>
            </a:pPr>
            <a:r>
              <a:rPr lang="zh-CN" altLang="en-US" sz="6000" b="1" dirty="0">
                <a:solidFill>
                  <a:schemeClr val="bg1"/>
                </a:solidFill>
              </a:rPr>
              <a:t>总结</a:t>
            </a:r>
            <a:endParaRPr lang="en-US" altLang="zh-CN" sz="6000" b="1" dirty="0">
              <a:solidFill>
                <a:schemeClr val="bg1"/>
              </a:solidFill>
            </a:endParaRPr>
          </a:p>
        </p:txBody>
      </p:sp>
      <p:grpSp>
        <p:nvGrpSpPr>
          <p:cNvPr id="12" name="组合 11">
            <a:extLst>
              <a:ext uri="{FF2B5EF4-FFF2-40B4-BE49-F238E27FC236}">
                <a16:creationId xmlns:a16="http://schemas.microsoft.com/office/drawing/2014/main" id="{BFD50305-8D3F-4F8B-9DF2-AFFDFCF52D6F}"/>
              </a:ext>
            </a:extLst>
          </p:cNvPr>
          <p:cNvGrpSpPr/>
          <p:nvPr/>
        </p:nvGrpSpPr>
        <p:grpSpPr>
          <a:xfrm>
            <a:off x="669924" y="3530597"/>
            <a:ext cx="10839091" cy="3240691"/>
            <a:chOff x="426265" y="4428051"/>
            <a:chExt cx="11092634" cy="1708370"/>
          </a:xfrm>
        </p:grpSpPr>
        <p:sp>
          <p:nvSpPr>
            <p:cNvPr id="13" name="Shape 287">
              <a:extLst>
                <a:ext uri="{FF2B5EF4-FFF2-40B4-BE49-F238E27FC236}">
                  <a16:creationId xmlns:a16="http://schemas.microsoft.com/office/drawing/2014/main" id="{521F36A8-9ECF-4900-AAA8-42134459C3EB}"/>
                </a:ext>
              </a:extLst>
            </p:cNvPr>
            <p:cNvSpPr txBox="1">
              <a:spLocks/>
            </p:cNvSpPr>
            <p:nvPr/>
          </p:nvSpPr>
          <p:spPr>
            <a:xfrm>
              <a:off x="426265" y="4684592"/>
              <a:ext cx="3194134" cy="1202499"/>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r>
                <a:rPr lang="zh-CN" altLang="en-US" dirty="0">
                  <a:solidFill>
                    <a:srgbClr val="383A42"/>
                  </a:solidFill>
                  <a:latin typeface="Fira Code" panose="020B0809050000020004" pitchFamily="49" charset="0"/>
                </a:rPr>
                <a:t>技术集成：</a:t>
              </a:r>
              <a:r>
                <a:rPr lang="zh-CN" altLang="en-US" b="0" dirty="0">
                  <a:solidFill>
                    <a:srgbClr val="383A42"/>
                  </a:solidFill>
                  <a:latin typeface="Fira Code" panose="020B0809050000020004" pitchFamily="49" charset="0"/>
                </a:rPr>
                <a:t>成功通过</a:t>
              </a:r>
              <a:r>
                <a:rPr lang="en-US" altLang="zh-CN" b="0" i="0" dirty="0" err="1">
                  <a:solidFill>
                    <a:srgbClr val="060607"/>
                  </a:solidFill>
                  <a:effectLst/>
                  <a:highlight>
                    <a:srgbClr val="FFFFFF"/>
                  </a:highlight>
                  <a:latin typeface="-apple-system"/>
                </a:rPr>
                <a:t>LangChain</a:t>
              </a:r>
              <a:r>
                <a:rPr lang="en-US" altLang="zh-CN"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框架</a:t>
              </a:r>
              <a:r>
                <a:rPr lang="zh-CN" altLang="en-US" b="0" dirty="0">
                  <a:solidFill>
                    <a:srgbClr val="383A42"/>
                  </a:solidFill>
                  <a:latin typeface="Fira Code" panose="020B0809050000020004" pitchFamily="49" charset="0"/>
                </a:rPr>
                <a:t>将 </a:t>
              </a:r>
              <a:r>
                <a:rPr lang="en-US" altLang="zh-CN" b="0" dirty="0">
                  <a:solidFill>
                    <a:srgbClr val="383A42"/>
                  </a:solidFill>
                  <a:latin typeface="Fira Code" panose="020B0809050000020004" pitchFamily="49" charset="0"/>
                </a:rPr>
                <a:t>LLMs</a:t>
              </a:r>
              <a:r>
                <a:rPr lang="zh-CN" altLang="en-US" b="0" dirty="0">
                  <a:solidFill>
                    <a:srgbClr val="383A42"/>
                  </a:solidFill>
                  <a:latin typeface="Fira Code" panose="020B0809050000020004" pitchFamily="49" charset="0"/>
                </a:rPr>
                <a:t>（如通义千问）、</a:t>
              </a:r>
              <a:r>
                <a:rPr lang="en-US" altLang="zh-CN" b="0" dirty="0">
                  <a:solidFill>
                    <a:srgbClr val="383A42"/>
                  </a:solidFill>
                  <a:latin typeface="Fira Code" panose="020B0809050000020004" pitchFamily="49" charset="0"/>
                </a:rPr>
                <a:t>RAG </a:t>
              </a:r>
              <a:r>
                <a:rPr lang="zh-CN" altLang="en-US" b="0" dirty="0">
                  <a:solidFill>
                    <a:srgbClr val="383A42"/>
                  </a:solidFill>
                  <a:latin typeface="Fira Code" panose="020B0809050000020004" pitchFamily="49" charset="0"/>
                </a:rPr>
                <a:t>技术、</a:t>
              </a:r>
              <a:r>
                <a:rPr lang="en-US" altLang="zh-CN" b="0" dirty="0">
                  <a:solidFill>
                    <a:srgbClr val="383A42"/>
                  </a:solidFill>
                  <a:latin typeface="Fira Code" panose="020B0809050000020004" pitchFamily="49" charset="0"/>
                </a:rPr>
                <a:t>Neo4j </a:t>
              </a:r>
              <a:r>
                <a:rPr lang="zh-CN" altLang="en-US" b="0" dirty="0">
                  <a:solidFill>
                    <a:srgbClr val="383A42"/>
                  </a:solidFill>
                  <a:latin typeface="Fira Code" panose="020B0809050000020004" pitchFamily="49" charset="0"/>
                </a:rPr>
                <a:t>图数据库以及</a:t>
              </a:r>
              <a:r>
                <a:rPr lang="zh-CN" altLang="en-US" dirty="0">
                  <a:solidFill>
                    <a:srgbClr val="383A42"/>
                  </a:solidFill>
                  <a:latin typeface="Fira Code" panose="020B0809050000020004" pitchFamily="49" charset="0"/>
                </a:rPr>
                <a:t> </a:t>
              </a:r>
              <a:r>
                <a:rPr lang="en-US" altLang="zh-CN" b="0" dirty="0" err="1">
                  <a:solidFill>
                    <a:srgbClr val="383A42"/>
                  </a:solidFill>
                  <a:latin typeface="Fira Code" panose="020B0809050000020004" pitchFamily="49" charset="0"/>
                </a:rPr>
                <a:t>FastAPI</a:t>
              </a:r>
              <a:r>
                <a:rPr lang="en-US" altLang="zh-CN" b="0" dirty="0">
                  <a:solidFill>
                    <a:srgbClr val="383A42"/>
                  </a:solidFill>
                  <a:latin typeface="Fira Code" panose="020B0809050000020004" pitchFamily="49" charset="0"/>
                </a:rPr>
                <a:t> </a:t>
              </a:r>
              <a:r>
                <a:rPr lang="zh-CN" altLang="en-US" b="0" dirty="0">
                  <a:solidFill>
                    <a:srgbClr val="383A42"/>
                  </a:solidFill>
                  <a:latin typeface="Fira Code" panose="020B0809050000020004" pitchFamily="49" charset="0"/>
                </a:rPr>
                <a:t>和 </a:t>
              </a:r>
              <a:r>
                <a:rPr lang="en-US" altLang="zh-CN" b="0" dirty="0" err="1">
                  <a:solidFill>
                    <a:srgbClr val="383A42"/>
                  </a:solidFill>
                  <a:latin typeface="Fira Code" panose="020B0809050000020004" pitchFamily="49" charset="0"/>
                </a:rPr>
                <a:t>Streamlit</a:t>
              </a:r>
              <a:r>
                <a:rPr lang="en-US" altLang="zh-CN" b="0" dirty="0">
                  <a:solidFill>
                    <a:srgbClr val="383A42"/>
                  </a:solidFill>
                  <a:latin typeface="Fira Code" panose="020B0809050000020004" pitchFamily="49" charset="0"/>
                </a:rPr>
                <a:t> </a:t>
              </a:r>
              <a:r>
                <a:rPr lang="zh-CN" altLang="en-US" b="0" dirty="0">
                  <a:solidFill>
                    <a:srgbClr val="383A42"/>
                  </a:solidFill>
                  <a:latin typeface="Fira Code" panose="020B0809050000020004" pitchFamily="49" charset="0"/>
                </a:rPr>
                <a:t>、</a:t>
              </a:r>
              <a:r>
                <a:rPr lang="en-US" altLang="zh-CN" b="0" dirty="0">
                  <a:solidFill>
                    <a:srgbClr val="383A42"/>
                  </a:solidFill>
                  <a:latin typeface="Fira Code" panose="020B0809050000020004" pitchFamily="49" charset="0"/>
                </a:rPr>
                <a:t>intel</a:t>
              </a:r>
              <a:r>
                <a:rPr lang="zh-CN" altLang="en-US" b="0" dirty="0">
                  <a:solidFill>
                    <a:srgbClr val="383A42"/>
                  </a:solidFill>
                  <a:latin typeface="Fira Code" panose="020B0809050000020004" pitchFamily="49" charset="0"/>
                </a:rPr>
                <a:t>软硬件技术集成到我们的医院查询系统中。</a:t>
              </a:r>
              <a:endParaRPr lang="en-US" altLang="zh-CN" b="0" dirty="0">
                <a:solidFill>
                  <a:srgbClr val="383A42"/>
                </a:solidFill>
                <a:latin typeface="Fira Code" panose="020B0809050000020004" pitchFamily="49" charset="0"/>
              </a:endParaRPr>
            </a:p>
            <a:p>
              <a:pPr>
                <a:lnSpc>
                  <a:spcPct val="150000"/>
                </a:lnSpc>
              </a:pPr>
              <a:r>
                <a:rPr lang="zh-CN" altLang="en-US" dirty="0">
                  <a:solidFill>
                    <a:srgbClr val="383A42"/>
                  </a:solidFill>
                  <a:latin typeface="Fira Code" panose="020B0809050000020004" pitchFamily="49" charset="0"/>
                </a:rPr>
                <a:t>用户体验： </a:t>
              </a:r>
              <a:r>
                <a:rPr lang="zh-CN" altLang="en-US" b="0" dirty="0">
                  <a:solidFill>
                    <a:srgbClr val="383A42"/>
                  </a:solidFill>
                  <a:latin typeface="Fira Code" panose="020B0809050000020004" pitchFamily="49" charset="0"/>
                </a:rPr>
                <a:t>用户通过自然语言与系统交互，提高了查询的便捷性和满意度。</a:t>
              </a:r>
            </a:p>
          </p:txBody>
        </p:sp>
        <p:sp>
          <p:nvSpPr>
            <p:cNvPr id="14" name="Shape 288">
              <a:extLst>
                <a:ext uri="{FF2B5EF4-FFF2-40B4-BE49-F238E27FC236}">
                  <a16:creationId xmlns:a16="http://schemas.microsoft.com/office/drawing/2014/main" id="{512FA542-8998-4DCC-BB1A-C1E8D918D273}"/>
                </a:ext>
              </a:extLst>
            </p:cNvPr>
            <p:cNvSpPr txBox="1">
              <a:spLocks/>
            </p:cNvSpPr>
            <p:nvPr/>
          </p:nvSpPr>
          <p:spPr>
            <a:xfrm>
              <a:off x="439632" y="4428051"/>
              <a:ext cx="3427601" cy="311745"/>
            </a:xfrm>
            <a:prstGeom prst="rect">
              <a:avLst/>
            </a:prstGeom>
            <a:noFill/>
            <a:ln>
              <a:noFill/>
            </a:ln>
          </p:spPr>
          <p:txBody>
            <a:bodyPr lIns="91440" tIns="45720" rIns="91440" bIns="45720" anchor="ctr" anchorCtr="0">
              <a:noAutofit/>
            </a:bodyPr>
            <a:lstStyle/>
            <a:p>
              <a:pPr>
                <a:buSzPct val="25000"/>
              </a:pPr>
              <a:r>
                <a:rPr lang="zh-CN" altLang="en-US" sz="1600" b="1" dirty="0">
                  <a:ea typeface="Calibri"/>
                  <a:cs typeface="Calibri"/>
                  <a:sym typeface="Calibri"/>
                </a:rPr>
                <a:t>成果回顾</a:t>
              </a:r>
            </a:p>
          </p:txBody>
        </p:sp>
        <p:sp>
          <p:nvSpPr>
            <p:cNvPr id="15" name="Shape 287">
              <a:extLst>
                <a:ext uri="{FF2B5EF4-FFF2-40B4-BE49-F238E27FC236}">
                  <a16:creationId xmlns:a16="http://schemas.microsoft.com/office/drawing/2014/main" id="{B8A87F51-69C6-4AAF-AF49-20A1ED532E6E}"/>
                </a:ext>
              </a:extLst>
            </p:cNvPr>
            <p:cNvSpPr txBox="1">
              <a:spLocks/>
            </p:cNvSpPr>
            <p:nvPr/>
          </p:nvSpPr>
          <p:spPr>
            <a:xfrm>
              <a:off x="4498932" y="4739796"/>
              <a:ext cx="3194134" cy="1098974"/>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r>
                <a:rPr lang="zh-CN" altLang="en-US" b="1" i="0" dirty="0">
                  <a:solidFill>
                    <a:srgbClr val="383A42"/>
                  </a:solidFill>
                  <a:effectLst/>
                  <a:latin typeface="Fira Code" panose="020B0809050000020004" pitchFamily="49" charset="0"/>
                </a:rPr>
                <a:t>效率提升：</a:t>
              </a:r>
              <a:r>
                <a:rPr lang="zh-CN" altLang="en-US" b="0" i="0" dirty="0">
                  <a:solidFill>
                    <a:srgbClr val="383A42"/>
                  </a:solidFill>
                  <a:effectLst/>
                  <a:latin typeface="Fira Code" panose="020B0809050000020004" pitchFamily="49" charset="0"/>
                </a:rPr>
                <a:t> 自动化查询减少了医院的运营成本，提高了工作效率。</a:t>
              </a:r>
              <a:endParaRPr lang="en-US" altLang="zh-CN" b="0" i="0" dirty="0">
                <a:solidFill>
                  <a:srgbClr val="383A42"/>
                </a:solidFill>
                <a:effectLst/>
                <a:latin typeface="Fira Code" panose="020B0809050000020004" pitchFamily="49" charset="0"/>
              </a:endParaRPr>
            </a:p>
            <a:p>
              <a:pPr>
                <a:lnSpc>
                  <a:spcPct val="150000"/>
                </a:lnSpc>
              </a:pPr>
              <a:r>
                <a:rPr lang="zh-CN" altLang="en-US" b="1" i="0" dirty="0">
                  <a:solidFill>
                    <a:srgbClr val="383A42"/>
                  </a:solidFill>
                  <a:effectLst/>
                  <a:latin typeface="Fira Code" panose="020B0809050000020004" pitchFamily="49" charset="0"/>
                </a:rPr>
                <a:t>竞争优势：</a:t>
              </a:r>
              <a:r>
                <a:rPr lang="zh-CN" altLang="en-US" b="0" dirty="0">
                  <a:solidFill>
                    <a:srgbClr val="383A42"/>
                  </a:solidFill>
                  <a:latin typeface="Fira Code" panose="020B0809050000020004" pitchFamily="49" charset="0"/>
                </a:rPr>
                <a:t>实现了快速的响应时间和准确的医疗信息检索。</a:t>
              </a:r>
              <a:r>
                <a:rPr lang="zh-CN" altLang="en-US" b="0" i="0" dirty="0">
                  <a:solidFill>
                    <a:srgbClr val="383A42"/>
                  </a:solidFill>
                  <a:effectLst/>
                  <a:latin typeface="Fira Code" panose="020B0809050000020004" pitchFamily="49" charset="0"/>
                </a:rPr>
                <a:t>先进的查询系统为医院提供了技术上的竞争优势，增强了品牌形象。 </a:t>
              </a:r>
              <a:endParaRPr lang="en-US" altLang="zh-CN" b="0" i="0" dirty="0">
                <a:solidFill>
                  <a:srgbClr val="383A42"/>
                </a:solidFill>
                <a:effectLst/>
                <a:latin typeface="Fira Code" panose="020B0809050000020004" pitchFamily="49" charset="0"/>
              </a:endParaRPr>
            </a:p>
            <a:p>
              <a:pPr>
                <a:lnSpc>
                  <a:spcPct val="150000"/>
                </a:lnSpc>
              </a:pPr>
              <a:r>
                <a:rPr lang="zh-CN" altLang="en-US" b="1" i="0" dirty="0">
                  <a:solidFill>
                    <a:srgbClr val="383A42"/>
                  </a:solidFill>
                  <a:effectLst/>
                  <a:latin typeface="Fira Code" panose="020B0809050000020004" pitchFamily="49" charset="0"/>
                </a:rPr>
                <a:t>市场潜力：</a:t>
              </a:r>
              <a:r>
                <a:rPr lang="zh-CN" altLang="en-US" b="0" i="0" dirty="0">
                  <a:solidFill>
                    <a:srgbClr val="383A42"/>
                  </a:solidFill>
                  <a:effectLst/>
                  <a:latin typeface="Fira Code" panose="020B0809050000020004" pitchFamily="49" charset="0"/>
                </a:rPr>
                <a:t> 该技术可扩展到其他医疗信息服务平台，具有广泛的市场应用潜力。</a:t>
              </a:r>
              <a:endParaRPr lang="en-US" altLang="zh-CN" b="0" dirty="0">
                <a:solidFill>
                  <a:schemeClr val="tx1"/>
                </a:solidFill>
                <a:latin typeface="+mn-lt"/>
              </a:endParaRPr>
            </a:p>
          </p:txBody>
        </p:sp>
        <p:sp>
          <p:nvSpPr>
            <p:cNvPr id="16" name="Shape 288">
              <a:extLst>
                <a:ext uri="{FF2B5EF4-FFF2-40B4-BE49-F238E27FC236}">
                  <a16:creationId xmlns:a16="http://schemas.microsoft.com/office/drawing/2014/main" id="{9F0EA1A4-BEDA-4CA6-8AF1-C5AA8FB4C7DC}"/>
                </a:ext>
              </a:extLst>
            </p:cNvPr>
            <p:cNvSpPr txBox="1">
              <a:spLocks/>
            </p:cNvSpPr>
            <p:nvPr/>
          </p:nvSpPr>
          <p:spPr>
            <a:xfrm>
              <a:off x="4498932" y="4428051"/>
              <a:ext cx="3194134" cy="311745"/>
            </a:xfrm>
            <a:prstGeom prst="rect">
              <a:avLst/>
            </a:prstGeom>
            <a:noFill/>
            <a:ln>
              <a:noFill/>
            </a:ln>
          </p:spPr>
          <p:txBody>
            <a:bodyPr lIns="91440" tIns="45720" rIns="91440" bIns="45720" anchor="ctr" anchorCtr="0">
              <a:noAutofit/>
            </a:bodyPr>
            <a:lstStyle/>
            <a:p>
              <a:pPr>
                <a:buSzPct val="25000"/>
              </a:pPr>
              <a:r>
                <a:rPr lang="zh-CN" altLang="en-US" sz="1600" b="1" dirty="0">
                  <a:ea typeface="Calibri"/>
                  <a:cs typeface="Calibri"/>
                  <a:sym typeface="Calibri"/>
                </a:rPr>
                <a:t>商业价值</a:t>
              </a:r>
            </a:p>
          </p:txBody>
        </p:sp>
        <p:sp>
          <p:nvSpPr>
            <p:cNvPr id="17" name="Shape 287">
              <a:extLst>
                <a:ext uri="{FF2B5EF4-FFF2-40B4-BE49-F238E27FC236}">
                  <a16:creationId xmlns:a16="http://schemas.microsoft.com/office/drawing/2014/main" id="{C1768E73-63F4-4DB0-99A9-E280C2B958D5}"/>
                </a:ext>
              </a:extLst>
            </p:cNvPr>
            <p:cNvSpPr txBox="1">
              <a:spLocks/>
            </p:cNvSpPr>
            <p:nvPr/>
          </p:nvSpPr>
          <p:spPr>
            <a:xfrm>
              <a:off x="8324765" y="4684592"/>
              <a:ext cx="3194134" cy="1451829"/>
            </a:xfrm>
            <a:prstGeom prst="rect">
              <a:avLst/>
            </a:prstGeom>
            <a:noFill/>
            <a:ln>
              <a:noFill/>
            </a:ln>
          </p:spPr>
          <p:txBody>
            <a:bodyPr lIns="91440" tIns="45720" rIns="91440" bIns="45720" anchor="t" anchorCtr="0">
              <a:noAutofit/>
            </a:bodyPr>
            <a:lstStyle>
              <a:defPPr>
                <a:defRPr lang="zh-CN"/>
              </a:defPPr>
              <a:lvl1pPr>
                <a:buSzPct val="25000"/>
                <a:defRPr sz="1200" b="1">
                  <a:solidFill>
                    <a:schemeClr val="dk1"/>
                  </a:solidFill>
                  <a:latin typeface="Calibri"/>
                  <a:ea typeface="Calibri"/>
                  <a:cs typeface="Calibri"/>
                </a:defRPr>
              </a:lvl1pPr>
            </a:lstStyle>
            <a:p>
              <a:pPr>
                <a:lnSpc>
                  <a:spcPct val="150000"/>
                </a:lnSpc>
              </a:pPr>
              <a:r>
                <a:rPr lang="zh-CN" altLang="en-US" dirty="0">
                  <a:solidFill>
                    <a:srgbClr val="383A42"/>
                  </a:solidFill>
                  <a:latin typeface="Fira Code" panose="020B0809050000020004" pitchFamily="49" charset="0"/>
                </a:rPr>
                <a:t>数据隐私挑战： </a:t>
              </a:r>
              <a:r>
                <a:rPr lang="zh-CN" altLang="en-US" b="0" dirty="0">
                  <a:solidFill>
                    <a:srgbClr val="383A42"/>
                  </a:solidFill>
                  <a:latin typeface="Fira Code" panose="020B0809050000020004" pitchFamily="49" charset="0"/>
                </a:rPr>
                <a:t>处理敏感医疗数据时，确保隐私保护和遵守合规性标准存在难度。</a:t>
              </a:r>
            </a:p>
            <a:p>
              <a:pPr>
                <a:lnSpc>
                  <a:spcPct val="150000"/>
                </a:lnSpc>
                <a:buFont typeface="Arial" panose="020B0604020202020204" pitchFamily="34" charset="0"/>
                <a:buChar char="•"/>
              </a:pPr>
              <a:r>
                <a:rPr lang="zh-CN" altLang="en-US" dirty="0">
                  <a:solidFill>
                    <a:srgbClr val="383A42"/>
                  </a:solidFill>
                  <a:latin typeface="Fira Code" panose="020B0809050000020004" pitchFamily="49" charset="0"/>
                </a:rPr>
                <a:t>模型持续优化： </a:t>
              </a:r>
              <a:r>
                <a:rPr lang="zh-CN" altLang="en-US" b="0" dirty="0">
                  <a:solidFill>
                    <a:srgbClr val="383A42"/>
                  </a:solidFill>
                  <a:latin typeface="Calibri" panose="020F0502020204030204" pitchFamily="34" charset="0"/>
                  <a:cs typeface="Calibri" panose="020F0502020204030204" pitchFamily="34" charset="0"/>
                </a:rPr>
                <a:t>需要不断地调整和优化大型语言模型（</a:t>
              </a:r>
              <a:r>
                <a:rPr lang="en-US" altLang="zh-CN" b="0" dirty="0">
                  <a:solidFill>
                    <a:srgbClr val="383A42"/>
                  </a:solidFill>
                  <a:latin typeface="Calibri" panose="020F0502020204030204" pitchFamily="34" charset="0"/>
                  <a:ea typeface="Calibri" panose="020F0502020204030204" pitchFamily="34" charset="0"/>
                  <a:cs typeface="Calibri" panose="020F0502020204030204" pitchFamily="34" charset="0"/>
                </a:rPr>
                <a:t>LLMs</a:t>
              </a:r>
              <a:r>
                <a:rPr lang="zh-CN" altLang="en-US" b="0" dirty="0">
                  <a:solidFill>
                    <a:srgbClr val="383A42"/>
                  </a:solidFill>
                  <a:latin typeface="Calibri" panose="020F0502020204030204" pitchFamily="34" charset="0"/>
                  <a:cs typeface="Calibri" panose="020F0502020204030204" pitchFamily="34" charset="0"/>
                </a:rPr>
                <a:t>）以适应医疗咨询需求的变化。</a:t>
              </a:r>
            </a:p>
            <a:p>
              <a:pPr>
                <a:lnSpc>
                  <a:spcPct val="150000"/>
                </a:lnSpc>
                <a:buFont typeface="Arial" panose="020B0604020202020204" pitchFamily="34" charset="0"/>
                <a:buChar char="•"/>
              </a:pPr>
              <a:r>
                <a:rPr lang="zh-CN" altLang="en-US" dirty="0">
                  <a:solidFill>
                    <a:srgbClr val="383A42"/>
                  </a:solidFill>
                  <a:latin typeface="Fira Code" panose="020B0809050000020004" pitchFamily="49" charset="0"/>
                </a:rPr>
                <a:t>技术集成复杂性： </a:t>
              </a:r>
              <a:r>
                <a:rPr lang="zh-CN" altLang="en-US" b="0" dirty="0">
                  <a:solidFill>
                    <a:srgbClr val="383A42"/>
                  </a:solidFill>
                  <a:latin typeface="Fira Code" panose="020B0809050000020004" pitchFamily="49" charset="0"/>
                </a:rPr>
                <a:t>实现多个技术栈的无缝集成和协作是一个技术挑战。</a:t>
              </a:r>
              <a:endParaRPr lang="en-US" altLang="zh-CN" b="0" dirty="0">
                <a:solidFill>
                  <a:srgbClr val="383A42"/>
                </a:solidFill>
                <a:latin typeface="Fira Code" panose="020B0809050000020004" pitchFamily="49" charset="0"/>
              </a:endParaRPr>
            </a:p>
            <a:p>
              <a:pPr>
                <a:lnSpc>
                  <a:spcPct val="150000"/>
                </a:lnSpc>
                <a:buFont typeface="Arial" panose="020B0604020202020204" pitchFamily="34" charset="0"/>
                <a:buChar char="•"/>
              </a:pPr>
              <a:r>
                <a:rPr lang="zh-CN" altLang="en-US" dirty="0">
                  <a:solidFill>
                    <a:srgbClr val="383A42"/>
                  </a:solidFill>
                  <a:latin typeface="Fira Code" panose="020B0809050000020004" pitchFamily="49" charset="0"/>
                </a:rPr>
                <a:t>展望：</a:t>
              </a:r>
              <a:r>
                <a:rPr lang="zh-CN" altLang="en-US" b="0" dirty="0">
                  <a:solidFill>
                    <a:srgbClr val="383A42"/>
                  </a:solidFill>
                  <a:latin typeface="Fira Code" panose="020B0809050000020004" pitchFamily="49" charset="0"/>
                </a:rPr>
                <a:t>计划通过加强数据安全措施、优化用户体验、定期更新模型训练以及引入先进的</a:t>
              </a:r>
              <a:r>
                <a:rPr lang="en-US" altLang="zh-CN" b="0" dirty="0">
                  <a:solidFill>
                    <a:srgbClr val="383A42"/>
                  </a:solidFill>
                  <a:latin typeface="Fira Code" panose="020B0809050000020004" pitchFamily="49" charset="0"/>
                </a:rPr>
                <a:t>AI</a:t>
              </a:r>
              <a:r>
                <a:rPr lang="zh-CN" altLang="en-US" b="0" dirty="0">
                  <a:solidFill>
                    <a:srgbClr val="383A42"/>
                  </a:solidFill>
                  <a:latin typeface="Fira Code" panose="020B0809050000020004" pitchFamily="49" charset="0"/>
                </a:rPr>
                <a:t>功能。</a:t>
              </a:r>
              <a:endParaRPr lang="en-US" altLang="zh-CN" b="0" dirty="0">
                <a:solidFill>
                  <a:srgbClr val="383A42"/>
                </a:solidFill>
                <a:latin typeface="Fira Code" panose="020B0809050000020004" pitchFamily="49" charset="0"/>
              </a:endParaRPr>
            </a:p>
          </p:txBody>
        </p:sp>
        <p:sp>
          <p:nvSpPr>
            <p:cNvPr id="18" name="Shape 288">
              <a:extLst>
                <a:ext uri="{FF2B5EF4-FFF2-40B4-BE49-F238E27FC236}">
                  <a16:creationId xmlns:a16="http://schemas.microsoft.com/office/drawing/2014/main" id="{6D5FD793-E120-438C-803A-CEE65CE6BF2F}"/>
                </a:ext>
              </a:extLst>
            </p:cNvPr>
            <p:cNvSpPr txBox="1">
              <a:spLocks/>
            </p:cNvSpPr>
            <p:nvPr/>
          </p:nvSpPr>
          <p:spPr>
            <a:xfrm>
              <a:off x="8324765" y="4428051"/>
              <a:ext cx="3194134" cy="311745"/>
            </a:xfrm>
            <a:prstGeom prst="rect">
              <a:avLst/>
            </a:prstGeom>
            <a:noFill/>
            <a:ln>
              <a:noFill/>
            </a:ln>
          </p:spPr>
          <p:txBody>
            <a:bodyPr lIns="91440" tIns="45720" rIns="91440" bIns="45720" anchor="ctr" anchorCtr="0">
              <a:noAutofit/>
            </a:bodyPr>
            <a:lstStyle/>
            <a:p>
              <a:pPr>
                <a:buSzPct val="25000"/>
              </a:pPr>
              <a:r>
                <a:rPr lang="zh-CN" altLang="en-US" sz="1600" b="1" dirty="0">
                  <a:ea typeface="Calibri"/>
                  <a:cs typeface="Calibri"/>
                  <a:sym typeface="Calibri"/>
                </a:rPr>
                <a:t>不足和展望</a:t>
              </a:r>
            </a:p>
          </p:txBody>
        </p:sp>
      </p:grpSp>
    </p:spTree>
    <p:extLst>
      <p:ext uri="{BB962C8B-B14F-4D97-AF65-F5344CB8AC3E}">
        <p14:creationId xmlns:p14="http://schemas.microsoft.com/office/powerpoint/2010/main" val="1316760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11D0481B-F2BA-4F45-8702-32A7AE192B1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r="-33"/>
          <a:stretch/>
        </p:blipFill>
        <p:spPr>
          <a:xfrm>
            <a:off x="-3975" y="1553382"/>
            <a:ext cx="12191999" cy="2387600"/>
          </a:xfrm>
        </p:spPr>
      </p:pic>
      <p:sp>
        <p:nvSpPr>
          <p:cNvPr id="5" name="标题 4"/>
          <p:cNvSpPr>
            <a:spLocks noGrp="1"/>
          </p:cNvSpPr>
          <p:nvPr>
            <p:ph type="ctrTitle"/>
          </p:nvPr>
        </p:nvSpPr>
        <p:spPr>
          <a:xfrm>
            <a:off x="2346518" y="4293557"/>
            <a:ext cx="7491017" cy="773687"/>
          </a:xfrm>
        </p:spPr>
        <p:txBody>
          <a:bodyPr/>
          <a:lstStyle/>
          <a:p>
            <a:pPr algn="ctr"/>
            <a:r>
              <a:rPr lang="zh-CN" altLang="en-US" dirty="0">
                <a:solidFill>
                  <a:schemeClr val="accent2"/>
                </a:solidFill>
              </a:rPr>
              <a:t>汇报完毕，请老师同学批评指正。</a:t>
            </a:r>
          </a:p>
        </p:txBody>
      </p:sp>
      <p:sp>
        <p:nvSpPr>
          <p:cNvPr id="9" name="文本占位符 8">
            <a:extLst>
              <a:ext uri="{FF2B5EF4-FFF2-40B4-BE49-F238E27FC236}">
                <a16:creationId xmlns:a16="http://schemas.microsoft.com/office/drawing/2014/main" id="{B45386A7-02C7-4BCB-B566-9778D265CCF1}"/>
              </a:ext>
            </a:extLst>
          </p:cNvPr>
          <p:cNvSpPr>
            <a:spLocks noGrp="1"/>
          </p:cNvSpPr>
          <p:nvPr>
            <p:ph type="body" sz="quarter" idx="15"/>
          </p:nvPr>
        </p:nvSpPr>
        <p:spPr>
          <a:xfrm>
            <a:off x="442266" y="1246056"/>
            <a:ext cx="4522816" cy="2910588"/>
          </a:xfrm>
          <a:solidFill>
            <a:schemeClr val="accent1">
              <a:alpha val="75000"/>
            </a:schemeClr>
          </a:solidFill>
        </p:spPr>
        <p:txBody>
          <a:bodyPr/>
          <a:lstStyle/>
          <a:p>
            <a:endParaRPr lang="zh-CN" altLang="en-US" dirty="0"/>
          </a:p>
        </p:txBody>
      </p:sp>
      <p:sp>
        <p:nvSpPr>
          <p:cNvPr id="12" name="文本框 11">
            <a:extLst>
              <a:ext uri="{FF2B5EF4-FFF2-40B4-BE49-F238E27FC236}">
                <a16:creationId xmlns:a16="http://schemas.microsoft.com/office/drawing/2014/main" id="{7140738B-F48E-4914-B96B-1C21D802695D}"/>
              </a:ext>
            </a:extLst>
          </p:cNvPr>
          <p:cNvSpPr txBox="1"/>
          <p:nvPr/>
        </p:nvSpPr>
        <p:spPr>
          <a:xfrm>
            <a:off x="1154041" y="2015039"/>
            <a:ext cx="3099265" cy="1329600"/>
          </a:xfrm>
          <a:prstGeom prst="rect">
            <a:avLst/>
          </a:prstGeom>
          <a:noFill/>
        </p:spPr>
        <p:txBody>
          <a:bodyPr wrap="none" rtlCol="0">
            <a:prstTxWarp prst="textPlain">
              <a:avLst>
                <a:gd name="adj" fmla="val 50001"/>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THANKS</a:t>
            </a:r>
            <a:endParaRPr lang="zh-CN" altLang="en-US" spc="100" dirty="0">
              <a:solidFill>
                <a:schemeClr val="bg1"/>
              </a:solidFill>
              <a:latin typeface="Impact" panose="020B0806030902050204" pitchFamily="34" charset="0"/>
              <a:cs typeface="Arial" panose="020B0604020202020204" pitchFamily="34" charset="0"/>
            </a:endParaRPr>
          </a:p>
        </p:txBody>
      </p:sp>
      <p:pic>
        <p:nvPicPr>
          <p:cNvPr id="8" name="图片 7">
            <a:extLst>
              <a:ext uri="{FF2B5EF4-FFF2-40B4-BE49-F238E27FC236}">
                <a16:creationId xmlns:a16="http://schemas.microsoft.com/office/drawing/2014/main" id="{C943371F-D092-4A81-84A8-A8C470D76A90}"/>
              </a:ext>
            </a:extLst>
          </p:cNvPr>
          <p:cNvPicPr>
            <a:picLocks noChangeAspect="1"/>
          </p:cNvPicPr>
          <p:nvPr/>
        </p:nvPicPr>
        <p:blipFill>
          <a:blip r:embed="rId3">
            <a:duotone>
              <a:srgbClr val="4472C4">
                <a:shade val="45000"/>
                <a:satMod val="135000"/>
              </a:srgbClr>
              <a:prstClr val="white"/>
            </a:duotone>
            <a:extLst>
              <a:ext uri="{BEBA8EAE-BF5A-486C-A8C5-ECC9F3942E4B}">
                <a14:imgProps xmlns:a14="http://schemas.microsoft.com/office/drawing/2010/main">
                  <a14:imgLayer r:embed="rId4">
                    <a14:imgEffect>
                      <a14:colorTemperature colorTemp="7200"/>
                    </a14:imgEffect>
                    <a14:imgEffect>
                      <a14:saturation sat="400000"/>
                    </a14:imgEffect>
                    <a14:imgEffect>
                      <a14:brightnessContrast bright="-20000" contrast="40000"/>
                    </a14:imgEffect>
                  </a14:imgLayer>
                </a14:imgProps>
              </a:ext>
            </a:extLst>
          </a:blip>
          <a:stretch>
            <a:fillRect/>
          </a:stretch>
        </p:blipFill>
        <p:spPr>
          <a:xfrm>
            <a:off x="8890704" y="25068"/>
            <a:ext cx="2859030" cy="1374651"/>
          </a:xfrm>
          <a:prstGeom prst="rect">
            <a:avLst/>
          </a:prstGeom>
          <a:noFill/>
          <a:ln>
            <a:noFill/>
          </a:ln>
          <a:effectLst/>
        </p:spPr>
      </p:pic>
    </p:spTree>
    <p:extLst>
      <p:ext uri="{BB962C8B-B14F-4D97-AF65-F5344CB8AC3E}">
        <p14:creationId xmlns:p14="http://schemas.microsoft.com/office/powerpoint/2010/main" val="2627061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D6E83DD8-87DB-4C74-9AC6-CB739E184E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9152" y="395055"/>
            <a:ext cx="4044552" cy="6067889"/>
          </a:xfrm>
          <a:prstGeom prst="rect">
            <a:avLst/>
          </a:prstGeom>
        </p:spPr>
      </p:pic>
      <p:grpSp>
        <p:nvGrpSpPr>
          <p:cNvPr id="2" name="0cd5ff57-a39c-496a-8f96-726bae8f625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295F385-3757-4F13-BA5E-DCCBDE0A24BA}"/>
              </a:ext>
            </a:extLst>
          </p:cNvPr>
          <p:cNvGrpSpPr>
            <a:grpSpLocks noChangeAspect="1"/>
          </p:cNvGrpSpPr>
          <p:nvPr>
            <p:custDataLst>
              <p:tags r:id="rId1"/>
            </p:custDataLst>
          </p:nvPr>
        </p:nvGrpSpPr>
        <p:grpSpPr>
          <a:xfrm>
            <a:off x="1160250" y="0"/>
            <a:ext cx="5588565" cy="6858000"/>
            <a:chOff x="2578895" y="0"/>
            <a:chExt cx="5510101" cy="6858000"/>
          </a:xfrm>
        </p:grpSpPr>
        <p:grpSp>
          <p:nvGrpSpPr>
            <p:cNvPr id="3" name="ïśḻîde">
              <a:extLst>
                <a:ext uri="{FF2B5EF4-FFF2-40B4-BE49-F238E27FC236}">
                  <a16:creationId xmlns:a16="http://schemas.microsoft.com/office/drawing/2014/main" id="{8283269A-96F1-4E16-9EFC-3BC0733018BA}"/>
                </a:ext>
              </a:extLst>
            </p:cNvPr>
            <p:cNvGrpSpPr/>
            <p:nvPr/>
          </p:nvGrpSpPr>
          <p:grpSpPr>
            <a:xfrm>
              <a:off x="7440741" y="0"/>
              <a:ext cx="648255" cy="6858000"/>
              <a:chOff x="7440741" y="0"/>
              <a:chExt cx="648255" cy="6858000"/>
            </a:xfrm>
          </p:grpSpPr>
          <p:sp>
            <p:nvSpPr>
              <p:cNvPr id="15" name="îsľïde">
                <a:extLst>
                  <a:ext uri="{FF2B5EF4-FFF2-40B4-BE49-F238E27FC236}">
                    <a16:creationId xmlns:a16="http://schemas.microsoft.com/office/drawing/2014/main" id="{D0664DA5-F8C9-453F-9A35-39619EE7162D}"/>
                  </a:ext>
                </a:extLst>
              </p:cNvPr>
              <p:cNvSpPr/>
              <p:nvPr/>
            </p:nvSpPr>
            <p:spPr bwMode="auto">
              <a:xfrm>
                <a:off x="7726070" y="0"/>
                <a:ext cx="72008" cy="6858000"/>
              </a:xfrm>
              <a:prstGeom prst="rect">
                <a:avLst/>
              </a:prstGeom>
              <a:solidFill>
                <a:schemeClr val="tx2">
                  <a:lumMod val="20000"/>
                  <a:lumOff val="80000"/>
                </a:schemeClr>
              </a:solidFill>
              <a:ln w="19050">
                <a:noFill/>
                <a:round/>
                <a:headEnd/>
                <a:tailEnd/>
              </a:ln>
            </p:spPr>
            <p:txBody>
              <a:bodyPr anchor="ctr"/>
              <a:lstStyle/>
              <a:p>
                <a:pPr algn="ctr"/>
                <a:endParaRPr/>
              </a:p>
            </p:txBody>
          </p:sp>
          <p:sp>
            <p:nvSpPr>
              <p:cNvPr id="16" name="i$1íḍè">
                <a:extLst>
                  <a:ext uri="{FF2B5EF4-FFF2-40B4-BE49-F238E27FC236}">
                    <a16:creationId xmlns:a16="http://schemas.microsoft.com/office/drawing/2014/main" id="{575F34C4-4FF4-4A4C-BF4A-EE12810C6F15}"/>
                  </a:ext>
                </a:extLst>
              </p:cNvPr>
              <p:cNvSpPr/>
              <p:nvPr/>
            </p:nvSpPr>
            <p:spPr bwMode="auto">
              <a:xfrm>
                <a:off x="7440741" y="1095292"/>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4969A5"/>
                    </a:solidFill>
                    <a:latin typeface="Impact" panose="020B0806030902050204" pitchFamily="34" charset="0"/>
                  </a:rPr>
                  <a:t>01</a:t>
                </a:r>
              </a:p>
            </p:txBody>
          </p:sp>
          <p:sp>
            <p:nvSpPr>
              <p:cNvPr id="17" name="iṣḷíḍê">
                <a:extLst>
                  <a:ext uri="{FF2B5EF4-FFF2-40B4-BE49-F238E27FC236}">
                    <a16:creationId xmlns:a16="http://schemas.microsoft.com/office/drawing/2014/main" id="{EC7A2CFB-5008-4DAA-AE22-E9F66D3C190B}"/>
                  </a:ext>
                </a:extLst>
              </p:cNvPr>
              <p:cNvSpPr/>
              <p:nvPr/>
            </p:nvSpPr>
            <p:spPr bwMode="auto">
              <a:xfrm>
                <a:off x="7446332" y="2533301"/>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chemeClr val="accent2"/>
                    </a:solidFill>
                    <a:latin typeface="Impact" panose="020B0806030902050204" pitchFamily="34" charset="0"/>
                  </a:rPr>
                  <a:t>02</a:t>
                </a:r>
              </a:p>
            </p:txBody>
          </p:sp>
          <p:sp>
            <p:nvSpPr>
              <p:cNvPr id="18" name="i$lïďè">
                <a:extLst>
                  <a:ext uri="{FF2B5EF4-FFF2-40B4-BE49-F238E27FC236}">
                    <a16:creationId xmlns:a16="http://schemas.microsoft.com/office/drawing/2014/main" id="{BE89A63C-1DF9-4A49-BC45-A814A5A0FFEF}"/>
                  </a:ext>
                </a:extLst>
              </p:cNvPr>
              <p:cNvSpPr/>
              <p:nvPr/>
            </p:nvSpPr>
            <p:spPr bwMode="auto">
              <a:xfrm>
                <a:off x="7440741" y="3955650"/>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rgbClr val="4969A5"/>
                    </a:solidFill>
                    <a:latin typeface="Impact" panose="020B0806030902050204" pitchFamily="34" charset="0"/>
                  </a:rPr>
                  <a:t>03</a:t>
                </a:r>
              </a:p>
            </p:txBody>
          </p:sp>
          <p:sp>
            <p:nvSpPr>
              <p:cNvPr id="19" name="î$lïḋè">
                <a:extLst>
                  <a:ext uri="{FF2B5EF4-FFF2-40B4-BE49-F238E27FC236}">
                    <a16:creationId xmlns:a16="http://schemas.microsoft.com/office/drawing/2014/main" id="{60362616-91C3-40A8-9D05-795C97E56F77}"/>
                  </a:ext>
                </a:extLst>
              </p:cNvPr>
              <p:cNvSpPr/>
              <p:nvPr/>
            </p:nvSpPr>
            <p:spPr bwMode="auto">
              <a:xfrm>
                <a:off x="7446332" y="5393659"/>
                <a:ext cx="642664" cy="642664"/>
              </a:xfrm>
              <a:prstGeom prst="ellipse">
                <a:avLst/>
              </a:prstGeom>
              <a:solidFill>
                <a:schemeClr val="bg1"/>
              </a:solidFill>
              <a:ln w="57150">
                <a:solidFill>
                  <a:schemeClr val="bg1"/>
                </a:solidFill>
                <a:round/>
                <a:headEnd/>
                <a:tailEnd/>
              </a:ln>
            </p:spPr>
            <p:txBody>
              <a:bodyPr rot="0" spcFirstLastPara="0" vert="horz" wrap="none" lIns="90000" tIns="46800" rIns="90000" bIns="46800" anchor="ctr" anchorCtr="1" forceAA="0" compatLnSpc="1">
                <a:prstTxWarp prst="textNoShape">
                  <a:avLst/>
                </a:prstTxWarp>
                <a:normAutofit fontScale="92500" lnSpcReduction="10000"/>
              </a:bodyPr>
              <a:lstStyle/>
              <a:p>
                <a:pPr algn="ctr"/>
                <a:r>
                  <a:rPr lang="en-US" altLang="zh-CN" sz="2800" dirty="0">
                    <a:solidFill>
                      <a:schemeClr val="accent2"/>
                    </a:solidFill>
                    <a:latin typeface="Impact" panose="020B0806030902050204" pitchFamily="34" charset="0"/>
                  </a:rPr>
                  <a:t>04</a:t>
                </a:r>
              </a:p>
            </p:txBody>
          </p:sp>
        </p:grpSp>
        <p:sp>
          <p:nvSpPr>
            <p:cNvPr id="4" name="ïşḷîḓe">
              <a:extLst>
                <a:ext uri="{FF2B5EF4-FFF2-40B4-BE49-F238E27FC236}">
                  <a16:creationId xmlns:a16="http://schemas.microsoft.com/office/drawing/2014/main" id="{791951B6-8D64-41FE-AD92-03B07587DDD7}"/>
                </a:ext>
              </a:extLst>
            </p:cNvPr>
            <p:cNvSpPr txBox="1"/>
            <p:nvPr/>
          </p:nvSpPr>
          <p:spPr>
            <a:xfrm>
              <a:off x="2650901" y="5525319"/>
              <a:ext cx="2724833" cy="381143"/>
            </a:xfrm>
            <a:prstGeom prst="rect">
              <a:avLst/>
            </a:prstGeom>
            <a:noFill/>
          </p:spPr>
          <p:txBody>
            <a:bodyPr wrap="none" lIns="90000" tIns="46800" rIns="90000" bIns="46800" anchor="b" anchorCtr="0">
              <a:noAutofit/>
            </a:bodyPr>
            <a:lstStyle/>
            <a:p>
              <a:r>
                <a:rPr lang="zh-CN" altLang="en-US" sz="2000" b="1" dirty="0"/>
                <a:t>总结</a:t>
              </a:r>
            </a:p>
          </p:txBody>
        </p:sp>
        <p:sp>
          <p:nvSpPr>
            <p:cNvPr id="6" name="iš1ïḓê">
              <a:extLst>
                <a:ext uri="{FF2B5EF4-FFF2-40B4-BE49-F238E27FC236}">
                  <a16:creationId xmlns:a16="http://schemas.microsoft.com/office/drawing/2014/main" id="{0367A60A-C4D2-4FDD-BAE1-9DFA05D6DE66}"/>
                </a:ext>
              </a:extLst>
            </p:cNvPr>
            <p:cNvSpPr txBox="1"/>
            <p:nvPr/>
          </p:nvSpPr>
          <p:spPr>
            <a:xfrm>
              <a:off x="2650901" y="4086411"/>
              <a:ext cx="2844371" cy="381143"/>
            </a:xfrm>
            <a:prstGeom prst="rect">
              <a:avLst/>
            </a:prstGeom>
            <a:noFill/>
          </p:spPr>
          <p:txBody>
            <a:bodyPr wrap="none" lIns="90000" tIns="46800" rIns="90000" bIns="46800" anchor="b" anchorCtr="0">
              <a:noAutofit/>
            </a:bodyPr>
            <a:lstStyle/>
            <a:p>
              <a:r>
                <a:rPr lang="zh-CN" altLang="en-US" sz="2000" b="1" dirty="0"/>
                <a:t>研究成果</a:t>
              </a:r>
            </a:p>
          </p:txBody>
        </p:sp>
        <p:sp>
          <p:nvSpPr>
            <p:cNvPr id="8" name="ïṣ1ïḋê">
              <a:extLst>
                <a:ext uri="{FF2B5EF4-FFF2-40B4-BE49-F238E27FC236}">
                  <a16:creationId xmlns:a16="http://schemas.microsoft.com/office/drawing/2014/main" id="{DA1A6EDF-BEFE-41BC-9A8E-EFE6BE289F05}"/>
                </a:ext>
              </a:extLst>
            </p:cNvPr>
            <p:cNvSpPr txBox="1"/>
            <p:nvPr/>
          </p:nvSpPr>
          <p:spPr>
            <a:xfrm>
              <a:off x="2578895" y="2647502"/>
              <a:ext cx="2796840" cy="381143"/>
            </a:xfrm>
            <a:prstGeom prst="rect">
              <a:avLst/>
            </a:prstGeom>
            <a:noFill/>
          </p:spPr>
          <p:txBody>
            <a:bodyPr wrap="none" lIns="90000" tIns="46800" rIns="90000" bIns="46800" anchor="b" anchorCtr="0">
              <a:normAutofit lnSpcReduction="10000"/>
            </a:bodyPr>
            <a:lstStyle/>
            <a:p>
              <a:r>
                <a:rPr lang="zh-CN" altLang="en-US" sz="2000" b="1" dirty="0"/>
                <a:t>技术特点</a:t>
              </a:r>
            </a:p>
          </p:txBody>
        </p:sp>
        <p:sp>
          <p:nvSpPr>
            <p:cNvPr id="10" name="îṥḻïḋè">
              <a:extLst>
                <a:ext uri="{FF2B5EF4-FFF2-40B4-BE49-F238E27FC236}">
                  <a16:creationId xmlns:a16="http://schemas.microsoft.com/office/drawing/2014/main" id="{3537D6D4-F934-4531-BB41-CEBCA5D3D86A}"/>
                </a:ext>
              </a:extLst>
            </p:cNvPr>
            <p:cNvSpPr txBox="1"/>
            <p:nvPr/>
          </p:nvSpPr>
          <p:spPr>
            <a:xfrm>
              <a:off x="2650900" y="1229876"/>
              <a:ext cx="1769451" cy="376422"/>
            </a:xfrm>
            <a:prstGeom prst="rect">
              <a:avLst/>
            </a:prstGeom>
            <a:noFill/>
          </p:spPr>
          <p:txBody>
            <a:bodyPr wrap="none" lIns="90000" tIns="46800" rIns="90000" bIns="46800" anchor="b" anchorCtr="0">
              <a:noAutofit/>
            </a:bodyPr>
            <a:lstStyle/>
            <a:p>
              <a:pPr latinLnBrk="0"/>
              <a:r>
                <a:rPr lang="zh-CN" altLang="en-US" sz="2000" b="1" dirty="0"/>
                <a:t>方案介绍</a:t>
              </a:r>
              <a:endParaRPr lang="zh-CN" altLang="en-US" sz="2000" b="1" dirty="0">
                <a:effectLst/>
              </a:endParaRPr>
            </a:p>
          </p:txBody>
        </p:sp>
        <p:sp>
          <p:nvSpPr>
            <p:cNvPr id="13" name="íṧľíḋe">
              <a:extLst>
                <a:ext uri="{FF2B5EF4-FFF2-40B4-BE49-F238E27FC236}">
                  <a16:creationId xmlns:a16="http://schemas.microsoft.com/office/drawing/2014/main" id="{1E77B988-6830-4D51-BEEE-0DE9764FFF70}"/>
                </a:ext>
              </a:extLst>
            </p:cNvPr>
            <p:cNvSpPr/>
            <p:nvPr/>
          </p:nvSpPr>
          <p:spPr>
            <a:xfrm>
              <a:off x="4420352" y="120504"/>
              <a:ext cx="1524289" cy="556483"/>
            </a:xfrm>
            <a:prstGeom prst="rect">
              <a:avLst/>
            </a:prstGeom>
          </p:spPr>
          <p:txBody>
            <a:bodyPr wrap="none" lIns="90000" tIns="46800" rIns="90000" bIns="46800" anchor="ctr" anchorCtr="0">
              <a:noAutofit/>
            </a:bodyPr>
            <a:lstStyle/>
            <a:p>
              <a:pPr algn="ctr">
                <a:lnSpc>
                  <a:spcPct val="150000"/>
                </a:lnSpc>
              </a:pPr>
              <a:r>
                <a:rPr lang="zh-CN" altLang="en-US" sz="4000" b="1" spc="300" dirty="0">
                  <a:solidFill>
                    <a:schemeClr val="tx2"/>
                  </a:solidFill>
                </a:rPr>
                <a:t>目录</a:t>
              </a:r>
            </a:p>
          </p:txBody>
        </p:sp>
      </p:grpSp>
    </p:spTree>
    <p:extLst>
      <p:ext uri="{BB962C8B-B14F-4D97-AF65-F5344CB8AC3E}">
        <p14:creationId xmlns:p14="http://schemas.microsoft.com/office/powerpoint/2010/main" val="487815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6EFEF9-32FB-49D8-B926-B6586E4B09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41579"/>
            <a:ext cx="6000213" cy="3374842"/>
          </a:xfrm>
          <a:prstGeom prst="parallelogram">
            <a:avLst>
              <a:gd name="adj" fmla="val 0"/>
            </a:avLst>
          </a:prstGeom>
        </p:spPr>
      </p:pic>
      <p:sp>
        <p:nvSpPr>
          <p:cNvPr id="5" name="标题 4"/>
          <p:cNvSpPr>
            <a:spLocks noGrp="1"/>
          </p:cNvSpPr>
          <p:nvPr>
            <p:ph type="title"/>
          </p:nvPr>
        </p:nvSpPr>
        <p:spPr>
          <a:xfrm>
            <a:off x="6938793" y="2191860"/>
            <a:ext cx="4908447" cy="871766"/>
          </a:xfrm>
        </p:spPr>
        <p:txBody>
          <a:bodyPr>
            <a:normAutofit/>
          </a:bodyPr>
          <a:lstStyle/>
          <a:p>
            <a:r>
              <a:rPr lang="zh-CN" altLang="en-US" sz="3200" b="1" dirty="0">
                <a:solidFill>
                  <a:srgbClr val="4969A5"/>
                </a:solidFill>
                <a:latin typeface="Segoe UI"/>
                <a:ea typeface="微软雅黑"/>
              </a:rPr>
              <a:t>方案介绍</a:t>
            </a:r>
          </a:p>
        </p:txBody>
      </p:sp>
      <p:sp>
        <p:nvSpPr>
          <p:cNvPr id="16" name="文本占位符 15">
            <a:extLst>
              <a:ext uri="{FF2B5EF4-FFF2-40B4-BE49-F238E27FC236}">
                <a16:creationId xmlns:a16="http://schemas.microsoft.com/office/drawing/2014/main" id="{58D66A8F-4D8C-47F2-8924-81FD1EC24477}"/>
              </a:ext>
            </a:extLst>
          </p:cNvPr>
          <p:cNvSpPr>
            <a:spLocks noGrp="1"/>
          </p:cNvSpPr>
          <p:nvPr>
            <p:ph type="body" sz="quarter" idx="15"/>
          </p:nvPr>
        </p:nvSpPr>
        <p:spPr>
          <a:xfrm>
            <a:off x="4368156" y="3240059"/>
            <a:ext cx="2238112" cy="1026144"/>
          </a:xfrm>
        </p:spPr>
        <p:style>
          <a:lnRef idx="1">
            <a:schemeClr val="accent2"/>
          </a:lnRef>
          <a:fillRef idx="3">
            <a:schemeClr val="accent2"/>
          </a:fillRef>
          <a:effectRef idx="2">
            <a:schemeClr val="accent2"/>
          </a:effectRef>
          <a:fontRef idx="minor">
            <a:schemeClr val="lt1"/>
          </a:fontRef>
        </p:style>
        <p:txBody>
          <a:bodyPr/>
          <a:lstStyle/>
          <a:p>
            <a:endParaRPr lang="zh-CN" altLang="en-US" dirty="0"/>
          </a:p>
        </p:txBody>
      </p:sp>
      <p:sp>
        <p:nvSpPr>
          <p:cNvPr id="9" name="文本框 8">
            <a:extLst>
              <a:ext uri="{FF2B5EF4-FFF2-40B4-BE49-F238E27FC236}">
                <a16:creationId xmlns:a16="http://schemas.microsoft.com/office/drawing/2014/main" id="{04F69230-F3A6-4586-9371-A858F4763E9F}"/>
              </a:ext>
            </a:extLst>
          </p:cNvPr>
          <p:cNvSpPr txBox="1"/>
          <p:nvPr/>
        </p:nvSpPr>
        <p:spPr>
          <a:xfrm>
            <a:off x="4976697" y="3308177"/>
            <a:ext cx="1023516" cy="889909"/>
          </a:xfrm>
          <a:prstGeom prst="rect">
            <a:avLst/>
          </a:prstGeom>
          <a:noFill/>
          <a:ln w="117475">
            <a:noFill/>
          </a:ln>
        </p:spPr>
        <p:txBody>
          <a:bodyPr wrap="none" rtlCol="0">
            <a:prstTxWarp prst="textPlain">
              <a:avLst/>
            </a:prstTxWarp>
            <a:spAutoFit/>
          </a:bodyPr>
          <a:lstStyle/>
          <a:p>
            <a:r>
              <a:rPr lang="en-US" altLang="zh-CN" spc="100" dirty="0">
                <a:latin typeface="Impact" panose="020B0806030902050204" pitchFamily="34" charset="0"/>
                <a:cs typeface="Arial" panose="020B0604020202020204" pitchFamily="34" charset="0"/>
              </a:rPr>
              <a:t>/01</a:t>
            </a:r>
            <a:endParaRPr lang="zh-CN" altLang="en-US" spc="100" dirty="0">
              <a:latin typeface="Impact" panose="020B080603090205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787CC4F1-B141-4672-9BC7-F9B95A7E6C58}"/>
              </a:ext>
            </a:extLst>
          </p:cNvPr>
          <p:cNvPicPr>
            <a:picLocks noChangeAspect="1"/>
          </p:cNvPicPr>
          <p:nvPr/>
        </p:nvPicPr>
        <p:blipFill>
          <a:blip r:embed="rId3">
            <a:duotone>
              <a:srgbClr val="4472C4">
                <a:shade val="45000"/>
                <a:satMod val="135000"/>
              </a:srgbClr>
              <a:prstClr val="white"/>
            </a:duotone>
            <a:extLst>
              <a:ext uri="{BEBA8EAE-BF5A-486C-A8C5-ECC9F3942E4B}">
                <a14:imgProps xmlns:a14="http://schemas.microsoft.com/office/drawing/2010/main">
                  <a14:imgLayer r:embed="rId4">
                    <a14:imgEffect>
                      <a14:colorTemperature colorTemp="7200"/>
                    </a14:imgEffect>
                    <a14:imgEffect>
                      <a14:saturation sat="400000"/>
                    </a14:imgEffect>
                    <a14:imgEffect>
                      <a14:brightnessContrast bright="-20000" contrast="40000"/>
                    </a14:imgEffect>
                  </a14:imgLayer>
                </a14:imgProps>
              </a:ext>
            </a:extLst>
          </a:blip>
          <a:stretch>
            <a:fillRect/>
          </a:stretch>
        </p:blipFill>
        <p:spPr>
          <a:xfrm>
            <a:off x="9097080" y="-8259"/>
            <a:ext cx="2859030" cy="1374651"/>
          </a:xfrm>
          <a:prstGeom prst="rect">
            <a:avLst/>
          </a:prstGeom>
          <a:noFill/>
          <a:ln>
            <a:noFill/>
          </a:ln>
          <a:effectLst/>
        </p:spPr>
      </p:pic>
      <p:sp>
        <p:nvSpPr>
          <p:cNvPr id="10" name="文本占位符 5">
            <a:extLst>
              <a:ext uri="{FF2B5EF4-FFF2-40B4-BE49-F238E27FC236}">
                <a16:creationId xmlns:a16="http://schemas.microsoft.com/office/drawing/2014/main" id="{E7DCB6BC-8EEE-4CD5-8807-A68DF1BA7A77}"/>
              </a:ext>
            </a:extLst>
          </p:cNvPr>
          <p:cNvSpPr>
            <a:spLocks noGrp="1"/>
          </p:cNvSpPr>
          <p:nvPr>
            <p:ph type="body" idx="1"/>
          </p:nvPr>
        </p:nvSpPr>
        <p:spPr>
          <a:xfrm>
            <a:off x="6932552" y="3361875"/>
            <a:ext cx="4914688" cy="630463"/>
          </a:xfrm>
        </p:spPr>
        <p:txBody>
          <a:bodyPr>
            <a:normAutofit/>
          </a:bodyPr>
          <a:lstStyle/>
          <a:p>
            <a:pPr algn="l"/>
            <a:r>
              <a:rPr lang="zh-CN" altLang="en-US" dirty="0">
                <a:solidFill>
                  <a:srgbClr val="060607"/>
                </a:solidFill>
                <a:highlight>
                  <a:srgbClr val="FFFFFF"/>
                </a:highlight>
                <a:latin typeface="-apple-system"/>
              </a:rPr>
              <a:t>开发一个能够理解自然语言查询并提供精确医疗信息的智能客服。</a:t>
            </a:r>
          </a:p>
        </p:txBody>
      </p:sp>
    </p:spTree>
    <p:extLst>
      <p:ext uri="{BB962C8B-B14F-4D97-AF65-F5344CB8AC3E}">
        <p14:creationId xmlns:p14="http://schemas.microsoft.com/office/powerpoint/2010/main" val="237159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1CB0858D-9C79-4BA8-9B0F-25168261A3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47038" y="1642589"/>
            <a:ext cx="3117345" cy="4527788"/>
          </a:xfrm>
          <a:prstGeom prst="rect">
            <a:avLst/>
          </a:prstGeom>
        </p:spPr>
      </p:pic>
      <p:sp>
        <p:nvSpPr>
          <p:cNvPr id="2" name="标题 1">
            <a:extLst>
              <a:ext uri="{FF2B5EF4-FFF2-40B4-BE49-F238E27FC236}">
                <a16:creationId xmlns:a16="http://schemas.microsoft.com/office/drawing/2014/main" id="{F5A56F34-943B-4203-B6C6-2FF6C3A5B779}"/>
              </a:ext>
            </a:extLst>
          </p:cNvPr>
          <p:cNvSpPr>
            <a:spLocks noGrp="1"/>
          </p:cNvSpPr>
          <p:nvPr>
            <p:ph type="title"/>
          </p:nvPr>
        </p:nvSpPr>
        <p:spPr>
          <a:xfrm>
            <a:off x="3503473" y="164908"/>
            <a:ext cx="5185053" cy="658113"/>
          </a:xfrm>
        </p:spPr>
        <p:txBody>
          <a:bodyPr/>
          <a:lstStyle/>
          <a:p>
            <a:pPr algn="l"/>
            <a:r>
              <a:rPr lang="zh-CN" altLang="en-US" b="1" i="0" dirty="0">
                <a:solidFill>
                  <a:srgbClr val="060607"/>
                </a:solidFill>
                <a:effectLst/>
                <a:highlight>
                  <a:srgbClr val="FFFFFF"/>
                </a:highlight>
                <a:latin typeface="-apple-system"/>
              </a:rPr>
              <a:t>医院查询系统的需求和现有挑战</a:t>
            </a:r>
          </a:p>
        </p:txBody>
      </p:sp>
      <p:grpSp>
        <p:nvGrpSpPr>
          <p:cNvPr id="5" name="3fdc3662-f61f-400f-8563-668b0d0493e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3D1EF83-A270-4F39-A707-DCBF0649C9B8}"/>
              </a:ext>
            </a:extLst>
          </p:cNvPr>
          <p:cNvGrpSpPr>
            <a:grpSpLocks noChangeAspect="1"/>
          </p:cNvGrpSpPr>
          <p:nvPr>
            <p:custDataLst>
              <p:tags r:id="rId1"/>
            </p:custDataLst>
          </p:nvPr>
        </p:nvGrpSpPr>
        <p:grpSpPr>
          <a:xfrm>
            <a:off x="5137256" y="1463468"/>
            <a:ext cx="6259750" cy="4706908"/>
            <a:chOff x="6591683" y="1628121"/>
            <a:chExt cx="4928806" cy="4706908"/>
          </a:xfrm>
        </p:grpSpPr>
        <p:sp>
          <p:nvSpPr>
            <p:cNvPr id="8" name="îŝlíḋê">
              <a:extLst>
                <a:ext uri="{FF2B5EF4-FFF2-40B4-BE49-F238E27FC236}">
                  <a16:creationId xmlns:a16="http://schemas.microsoft.com/office/drawing/2014/main" id="{356E41D7-2FF2-4C1F-BB69-8C3524D5D789}"/>
                </a:ext>
              </a:extLst>
            </p:cNvPr>
            <p:cNvSpPr/>
            <p:nvPr/>
          </p:nvSpPr>
          <p:spPr bwMode="auto">
            <a:xfrm>
              <a:off x="7131001" y="1628121"/>
              <a:ext cx="4389488" cy="76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54" rtl="0" eaLnBrk="1" fontAlgn="auto" latinLnBrk="0" hangingPunct="1">
                <a:lnSpc>
                  <a:spcPct val="90000"/>
                </a:lnSpc>
                <a:spcBef>
                  <a:spcPts val="1000"/>
                </a:spcBef>
                <a:spcAft>
                  <a:spcPts val="0"/>
                </a:spcAft>
                <a:buClrTx/>
                <a:buSzTx/>
                <a:buFontTx/>
                <a:buNone/>
                <a:tabLst/>
                <a:defRPr/>
              </a:pPr>
              <a:r>
                <a:rPr kumimoji="0" lang="zh-CN" altLang="en-US" sz="1500" b="0" i="0" u="none" strike="noStrike" kern="1200" cap="none" spc="0" normalizeH="0" baseline="0" noProof="0" dirty="0">
                  <a:ln>
                    <a:noFill/>
                  </a:ln>
                  <a:solidFill>
                    <a:srgbClr val="060607"/>
                  </a:solidFill>
                  <a:effectLst/>
                  <a:highlight>
                    <a:srgbClr val="FFFFFF"/>
                  </a:highlight>
                  <a:uLnTx/>
                  <a:uFillTx/>
                  <a:latin typeface="微软雅黑"/>
                  <a:ea typeface="微软雅黑"/>
                  <a:cs typeface="+mn-cs"/>
                </a:rPr>
                <a:t>现有系统的局限性：</a:t>
              </a:r>
              <a:endParaRPr kumimoji="0" lang="en-US" altLang="zh-CN" sz="1500" b="0" i="0" u="none" strike="noStrike" kern="1200" cap="none" spc="0" normalizeH="0" baseline="0" noProof="0" dirty="0">
                <a:ln>
                  <a:noFill/>
                </a:ln>
                <a:solidFill>
                  <a:srgbClr val="060607"/>
                </a:solidFill>
                <a:effectLst/>
                <a:highlight>
                  <a:srgbClr val="FFFFFF"/>
                </a:highlight>
                <a:uLnTx/>
                <a:uFillTx/>
                <a:latin typeface="微软雅黑"/>
                <a:ea typeface="微软雅黑"/>
                <a:cs typeface="+mn-cs"/>
              </a:endParaRPr>
            </a:p>
            <a:p>
              <a:pPr marL="0" marR="0" lvl="0" indent="0" algn="l" defTabSz="914354" rtl="0" eaLnBrk="1" fontAlgn="auto" latinLnBrk="0" hangingPunct="1">
                <a:lnSpc>
                  <a:spcPct val="90000"/>
                </a:lnSpc>
                <a:spcBef>
                  <a:spcPts val="1000"/>
                </a:spcBef>
                <a:spcAft>
                  <a:spcPts val="0"/>
                </a:spcAft>
                <a:buClrTx/>
                <a:buSzTx/>
                <a:buFontTx/>
                <a:buNone/>
                <a:tabLst/>
                <a:defRPr/>
              </a:pPr>
              <a:r>
                <a:rPr kumimoji="0" lang="zh-CN" altLang="en-US" sz="1200" b="0" i="0" u="none" strike="noStrike" kern="1200" cap="none" spc="0" normalizeH="0" baseline="0" noProof="0" dirty="0">
                  <a:ln>
                    <a:noFill/>
                  </a:ln>
                  <a:solidFill>
                    <a:srgbClr val="060607"/>
                  </a:solidFill>
                  <a:effectLst/>
                  <a:highlight>
                    <a:srgbClr val="FFFFFF"/>
                  </a:highlight>
                  <a:uLnTx/>
                  <a:uFillTx/>
                  <a:latin typeface="微软雅黑"/>
                  <a:ea typeface="微软雅黑"/>
                  <a:cs typeface="+mn-cs"/>
                </a:rPr>
                <a:t>传统查询系统无法有效处理复杂的医疗数据和多维信息。</a:t>
              </a:r>
            </a:p>
            <a:p>
              <a:pPr marL="0" marR="0" lvl="0" indent="0" algn="l" defTabSz="914354" rtl="0" eaLnBrk="1" fontAlgn="auto" latinLnBrk="0" hangingPunct="1">
                <a:lnSpc>
                  <a:spcPct val="90000"/>
                </a:lnSpc>
                <a:spcBef>
                  <a:spcPts val="1000"/>
                </a:spcBef>
                <a:spcAft>
                  <a:spcPts val="0"/>
                </a:spcAft>
                <a:buClrTx/>
                <a:buSzTx/>
                <a:buFontTx/>
                <a:buNone/>
                <a:tabLst/>
                <a:defRPr/>
              </a:pPr>
              <a:r>
                <a:rPr kumimoji="0" lang="zh-CN" altLang="en-US" sz="1200" b="0" i="0" u="none" strike="noStrike" kern="1200" cap="none" spc="0" normalizeH="0" baseline="0" noProof="0" dirty="0">
                  <a:ln>
                    <a:noFill/>
                  </a:ln>
                  <a:solidFill>
                    <a:srgbClr val="060607"/>
                  </a:solidFill>
                  <a:effectLst/>
                  <a:highlight>
                    <a:srgbClr val="FFFFFF"/>
                  </a:highlight>
                  <a:uLnTx/>
                  <a:uFillTx/>
                  <a:latin typeface="微软雅黑"/>
                  <a:ea typeface="微软雅黑"/>
                  <a:cs typeface="+mn-cs"/>
                </a:rPr>
                <a:t>缺乏自然语言处理能力，导致用户需要具备一定的技术背景才能有效使用。</a:t>
              </a:r>
            </a:p>
          </p:txBody>
        </p:sp>
        <p:sp>
          <p:nvSpPr>
            <p:cNvPr id="9" name="îṩ1íḋé">
              <a:extLst>
                <a:ext uri="{FF2B5EF4-FFF2-40B4-BE49-F238E27FC236}">
                  <a16:creationId xmlns:a16="http://schemas.microsoft.com/office/drawing/2014/main" id="{EE5851D1-D09D-42BD-8504-5749EA0B79A9}"/>
                </a:ext>
              </a:extLst>
            </p:cNvPr>
            <p:cNvSpPr/>
            <p:nvPr/>
          </p:nvSpPr>
          <p:spPr bwMode="auto">
            <a:xfrm>
              <a:off x="6591683" y="1807242"/>
              <a:ext cx="326867" cy="409192"/>
            </a:xfrm>
            <a:prstGeom prst="ellipse">
              <a:avLst/>
            </a:prstGeom>
            <a:solidFill>
              <a:srgbClr val="FFC000"/>
            </a:solidFill>
            <a:ln w="38100">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400" dirty="0">
                  <a:solidFill>
                    <a:schemeClr val="bg1"/>
                  </a:solidFill>
                  <a:latin typeface="Impact" panose="020B0806030902050204" pitchFamily="34" charset="0"/>
                </a:rPr>
                <a:t>01</a:t>
              </a:r>
              <a:endParaRPr lang="zh-CN" altLang="en-US" sz="1400" dirty="0">
                <a:solidFill>
                  <a:schemeClr val="bg1"/>
                </a:solidFill>
                <a:latin typeface="Impact" panose="020B0806030902050204" pitchFamily="34" charset="0"/>
              </a:endParaRPr>
            </a:p>
          </p:txBody>
        </p:sp>
        <p:sp>
          <p:nvSpPr>
            <p:cNvPr id="10" name="îśļïďè">
              <a:extLst>
                <a:ext uri="{FF2B5EF4-FFF2-40B4-BE49-F238E27FC236}">
                  <a16:creationId xmlns:a16="http://schemas.microsoft.com/office/drawing/2014/main" id="{7D2E74E4-E80A-400D-B607-24FEE1F59C75}"/>
                </a:ext>
              </a:extLst>
            </p:cNvPr>
            <p:cNvSpPr/>
            <p:nvPr/>
          </p:nvSpPr>
          <p:spPr bwMode="auto">
            <a:xfrm>
              <a:off x="7131001" y="2958100"/>
              <a:ext cx="4389488" cy="76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914354">
                <a:lnSpc>
                  <a:spcPct val="90000"/>
                </a:lnSpc>
                <a:spcBef>
                  <a:spcPts val="1000"/>
                </a:spcBef>
              </a:pPr>
              <a:r>
                <a:rPr lang="zh-CN" altLang="en-US" sz="1500" dirty="0">
                  <a:solidFill>
                    <a:srgbClr val="060607"/>
                  </a:solidFill>
                  <a:highlight>
                    <a:srgbClr val="FFFFFF"/>
                  </a:highlight>
                  <a:latin typeface="+mn-ea"/>
                </a:rPr>
                <a:t>需求概述：</a:t>
              </a:r>
              <a:endParaRPr lang="en-US" altLang="zh-CN" sz="1500" dirty="0">
                <a:solidFill>
                  <a:srgbClr val="060607"/>
                </a:solidFill>
                <a:highlight>
                  <a:srgbClr val="FFFFFF"/>
                </a:highlight>
                <a:latin typeface="+mn-ea"/>
              </a:endParaRPr>
            </a:p>
            <a:p>
              <a:pPr defTabSz="914354">
                <a:lnSpc>
                  <a:spcPct val="90000"/>
                </a:lnSpc>
                <a:spcBef>
                  <a:spcPts val="1000"/>
                </a:spcBef>
              </a:pPr>
              <a:r>
                <a:rPr lang="zh-CN" altLang="en-US" sz="1200" b="0" i="0" dirty="0">
                  <a:solidFill>
                    <a:srgbClr val="060607"/>
                  </a:solidFill>
                  <a:effectLst/>
                  <a:highlight>
                    <a:srgbClr val="FFFFFF"/>
                  </a:highlight>
                  <a:latin typeface="-apple-system"/>
                </a:rPr>
                <a:t>迫切需要一种能够理解自然语言、简化查询流程的智能查询系统</a:t>
              </a:r>
              <a:r>
                <a:rPr lang="zh-CN" altLang="en-US" sz="1200" dirty="0">
                  <a:solidFill>
                    <a:srgbClr val="060607"/>
                  </a:solidFill>
                  <a:highlight>
                    <a:srgbClr val="FFFFFF"/>
                  </a:highlight>
                  <a:latin typeface="+mn-ea"/>
                </a:rPr>
                <a:t>。</a:t>
              </a:r>
            </a:p>
            <a:p>
              <a:pPr defTabSz="914354">
                <a:lnSpc>
                  <a:spcPct val="90000"/>
                </a:lnSpc>
                <a:spcBef>
                  <a:spcPts val="1000"/>
                </a:spcBef>
              </a:pPr>
              <a:r>
                <a:rPr lang="zh-CN" altLang="en-US" sz="1200" b="0" i="0" dirty="0">
                  <a:solidFill>
                    <a:srgbClr val="060607"/>
                  </a:solidFill>
                  <a:effectLst/>
                  <a:highlight>
                    <a:srgbClr val="FFFFFF"/>
                  </a:highlight>
                  <a:latin typeface="-apple-system"/>
                </a:rPr>
                <a:t>该系统应能够处理复杂的医疗数据，并提供准确的信息检索</a:t>
              </a:r>
              <a:r>
                <a:rPr lang="zh-CN" altLang="en-US" sz="1200" dirty="0">
                  <a:solidFill>
                    <a:srgbClr val="060607"/>
                  </a:solidFill>
                  <a:highlight>
                    <a:srgbClr val="FFFFFF"/>
                  </a:highlight>
                  <a:latin typeface="+mn-ea"/>
                </a:rPr>
                <a:t>。</a:t>
              </a:r>
            </a:p>
          </p:txBody>
        </p:sp>
        <p:sp>
          <p:nvSpPr>
            <p:cNvPr id="11" name="î$ľïḋê">
              <a:extLst>
                <a:ext uri="{FF2B5EF4-FFF2-40B4-BE49-F238E27FC236}">
                  <a16:creationId xmlns:a16="http://schemas.microsoft.com/office/drawing/2014/main" id="{F8484908-39F7-40DD-BE99-D4805F898C9B}"/>
                </a:ext>
              </a:extLst>
            </p:cNvPr>
            <p:cNvSpPr/>
            <p:nvPr/>
          </p:nvSpPr>
          <p:spPr bwMode="auto">
            <a:xfrm>
              <a:off x="6591683" y="3120982"/>
              <a:ext cx="326867" cy="409192"/>
            </a:xfrm>
            <a:prstGeom prst="ellipse">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400" dirty="0">
                  <a:solidFill>
                    <a:schemeClr val="bg1"/>
                  </a:solidFill>
                  <a:latin typeface="Impact" panose="020B0806030902050204" pitchFamily="34" charset="0"/>
                </a:rPr>
                <a:t>02</a:t>
              </a:r>
              <a:endParaRPr lang="zh-CN" altLang="en-US" sz="1400" dirty="0">
                <a:solidFill>
                  <a:schemeClr val="bg1"/>
                </a:solidFill>
                <a:latin typeface="Impact" panose="020B0806030902050204" pitchFamily="34" charset="0"/>
              </a:endParaRPr>
            </a:p>
          </p:txBody>
        </p:sp>
        <p:sp>
          <p:nvSpPr>
            <p:cNvPr id="12" name="îš1íḓé">
              <a:extLst>
                <a:ext uri="{FF2B5EF4-FFF2-40B4-BE49-F238E27FC236}">
                  <a16:creationId xmlns:a16="http://schemas.microsoft.com/office/drawing/2014/main" id="{B3C76CD2-6BCD-4769-9ACD-F47D29BECF66}"/>
                </a:ext>
              </a:extLst>
            </p:cNvPr>
            <p:cNvSpPr/>
            <p:nvPr/>
          </p:nvSpPr>
          <p:spPr bwMode="auto">
            <a:xfrm>
              <a:off x="7131001" y="4365981"/>
              <a:ext cx="4389488" cy="85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914354">
                <a:lnSpc>
                  <a:spcPct val="90000"/>
                </a:lnSpc>
                <a:spcBef>
                  <a:spcPts val="1000"/>
                </a:spcBef>
              </a:pPr>
              <a:r>
                <a:rPr lang="zh-CN" altLang="en-US" sz="1600" dirty="0">
                  <a:solidFill>
                    <a:srgbClr val="060607"/>
                  </a:solidFill>
                  <a:highlight>
                    <a:srgbClr val="FFFFFF"/>
                  </a:highlight>
                  <a:latin typeface="-apple-system"/>
                </a:rPr>
                <a:t>技术挑战：</a:t>
              </a:r>
              <a:endParaRPr lang="en-US" altLang="zh-CN" sz="1600" dirty="0">
                <a:solidFill>
                  <a:srgbClr val="060607"/>
                </a:solidFill>
                <a:highlight>
                  <a:srgbClr val="FFFFFF"/>
                </a:highlight>
                <a:latin typeface="-apple-system"/>
              </a:endParaRPr>
            </a:p>
            <a:p>
              <a:pPr defTabSz="914354">
                <a:lnSpc>
                  <a:spcPct val="90000"/>
                </a:lnSpc>
                <a:spcBef>
                  <a:spcPts val="1000"/>
                </a:spcBef>
              </a:pPr>
              <a:r>
                <a:rPr lang="zh-CN" altLang="en-US" sz="1300" dirty="0">
                  <a:solidFill>
                    <a:srgbClr val="060607"/>
                  </a:solidFill>
                  <a:highlight>
                    <a:srgbClr val="FFFFFF"/>
                  </a:highlight>
                  <a:latin typeface="-apple-system"/>
                </a:rPr>
                <a:t>如何从结构化和非结构化数据源中检索相关信息。</a:t>
              </a:r>
            </a:p>
            <a:p>
              <a:pPr defTabSz="914354">
                <a:lnSpc>
                  <a:spcPct val="90000"/>
                </a:lnSpc>
                <a:spcBef>
                  <a:spcPts val="1000"/>
                </a:spcBef>
              </a:pPr>
              <a:r>
                <a:rPr lang="zh-CN" altLang="en-US" sz="1300" dirty="0">
                  <a:solidFill>
                    <a:srgbClr val="060607"/>
                  </a:solidFill>
                  <a:highlight>
                    <a:srgbClr val="FFFFFF"/>
                  </a:highlight>
                  <a:latin typeface="-apple-system"/>
                </a:rPr>
                <a:t>需要一种能够理解自然语言并提供准确医疗信息的查询系统。</a:t>
              </a:r>
            </a:p>
          </p:txBody>
        </p:sp>
        <p:sp>
          <p:nvSpPr>
            <p:cNvPr id="13" name="íṧḷíḋè">
              <a:extLst>
                <a:ext uri="{FF2B5EF4-FFF2-40B4-BE49-F238E27FC236}">
                  <a16:creationId xmlns:a16="http://schemas.microsoft.com/office/drawing/2014/main" id="{0AB275A4-0164-40B1-BDD5-5C02E0BCBEE4}"/>
                </a:ext>
              </a:extLst>
            </p:cNvPr>
            <p:cNvSpPr/>
            <p:nvPr/>
          </p:nvSpPr>
          <p:spPr bwMode="auto">
            <a:xfrm>
              <a:off x="6591683" y="4433849"/>
              <a:ext cx="326867" cy="409192"/>
            </a:xfrm>
            <a:prstGeom prst="ellipse">
              <a:avLst/>
            </a:prstGeom>
            <a:solidFill>
              <a:srgbClr val="FFC000"/>
            </a:solidFill>
            <a:ln w="38100">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400" dirty="0">
                  <a:solidFill>
                    <a:schemeClr val="bg1"/>
                  </a:solidFill>
                  <a:latin typeface="Impact" panose="020B0806030902050204" pitchFamily="34" charset="0"/>
                </a:rPr>
                <a:t>03</a:t>
              </a:r>
              <a:endParaRPr lang="zh-CN" altLang="en-US" sz="1400" dirty="0">
                <a:solidFill>
                  <a:schemeClr val="bg1"/>
                </a:solidFill>
                <a:latin typeface="Impact" panose="020B0806030902050204" pitchFamily="34" charset="0"/>
              </a:endParaRPr>
            </a:p>
          </p:txBody>
        </p:sp>
        <p:sp>
          <p:nvSpPr>
            <p:cNvPr id="14" name="íşḷiḍè">
              <a:extLst>
                <a:ext uri="{FF2B5EF4-FFF2-40B4-BE49-F238E27FC236}">
                  <a16:creationId xmlns:a16="http://schemas.microsoft.com/office/drawing/2014/main" id="{3A4E1DE5-2CCB-4D28-B2F1-2A4B87DFB0F5}"/>
                </a:ext>
              </a:extLst>
            </p:cNvPr>
            <p:cNvSpPr/>
            <p:nvPr/>
          </p:nvSpPr>
          <p:spPr bwMode="auto">
            <a:xfrm>
              <a:off x="7131001" y="5567595"/>
              <a:ext cx="4389488" cy="76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endParaRPr lang="zh-CN" altLang="en-US" sz="1200" dirty="0">
                <a:solidFill>
                  <a:srgbClr val="FFFFFF">
                    <a:lumMod val="50000"/>
                  </a:srgbClr>
                </a:solidFill>
                <a:latin typeface="微软雅黑" charset="0"/>
                <a:ea typeface="微软雅黑" charset="0"/>
              </a:endParaRPr>
            </a:p>
          </p:txBody>
        </p:sp>
      </p:grpSp>
      <p:sp>
        <p:nvSpPr>
          <p:cNvPr id="20" name="î$ľïḋê">
            <a:extLst>
              <a:ext uri="{FF2B5EF4-FFF2-40B4-BE49-F238E27FC236}">
                <a16:creationId xmlns:a16="http://schemas.microsoft.com/office/drawing/2014/main" id="{79ED8B00-A247-3E23-7C13-EEBEE65B0A25}"/>
              </a:ext>
            </a:extLst>
          </p:cNvPr>
          <p:cNvSpPr/>
          <p:nvPr/>
        </p:nvSpPr>
        <p:spPr bwMode="auto">
          <a:xfrm>
            <a:off x="5137256" y="5582063"/>
            <a:ext cx="415132" cy="409192"/>
          </a:xfrm>
          <a:prstGeom prst="ellipse">
            <a:avLst/>
          </a:prstGeom>
          <a:solidFill>
            <a:schemeClr val="accent1"/>
          </a:solidFill>
          <a:ln w="38100">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400" dirty="0">
                <a:solidFill>
                  <a:schemeClr val="bg1"/>
                </a:solidFill>
                <a:latin typeface="Impact" panose="020B0806030902050204" pitchFamily="34" charset="0"/>
              </a:rPr>
              <a:t>04</a:t>
            </a:r>
            <a:endParaRPr lang="zh-CN" altLang="en-US" sz="1400" dirty="0">
              <a:solidFill>
                <a:schemeClr val="bg1"/>
              </a:solidFill>
              <a:latin typeface="Impact" panose="020B0806030902050204" pitchFamily="34" charset="0"/>
            </a:endParaRPr>
          </a:p>
        </p:txBody>
      </p:sp>
      <p:sp>
        <p:nvSpPr>
          <p:cNvPr id="22" name="文本框 21">
            <a:extLst>
              <a:ext uri="{FF2B5EF4-FFF2-40B4-BE49-F238E27FC236}">
                <a16:creationId xmlns:a16="http://schemas.microsoft.com/office/drawing/2014/main" id="{6D3D4DF8-8986-CF37-E0E7-B2DBE39B2A94}"/>
              </a:ext>
            </a:extLst>
          </p:cNvPr>
          <p:cNvSpPr txBox="1"/>
          <p:nvPr/>
        </p:nvSpPr>
        <p:spPr>
          <a:xfrm>
            <a:off x="5822208" y="5582063"/>
            <a:ext cx="5308247" cy="1165960"/>
          </a:xfrm>
          <a:prstGeom prst="rect">
            <a:avLst/>
          </a:prstGeom>
          <a:noFill/>
        </p:spPr>
        <p:txBody>
          <a:bodyPr wrap="square" rtlCol="0">
            <a:spAutoFit/>
          </a:bodyPr>
          <a:lstStyle/>
          <a:p>
            <a:pPr marL="0" marR="0" lvl="0" indent="0" algn="l" defTabSz="914354" rtl="0" eaLnBrk="1" fontAlgn="auto" latinLnBrk="0" hangingPunct="1">
              <a:lnSpc>
                <a:spcPct val="90000"/>
              </a:lnSpc>
              <a:spcBef>
                <a:spcPts val="1000"/>
              </a:spcBef>
              <a:spcAft>
                <a:spcPts val="0"/>
              </a:spcAft>
              <a:buClrTx/>
              <a:buSzTx/>
              <a:buFontTx/>
              <a:buNone/>
              <a:tabLst/>
              <a:defRPr/>
            </a:pPr>
            <a:r>
              <a:rPr lang="zh-CN" altLang="en-US" sz="1500" dirty="0">
                <a:solidFill>
                  <a:srgbClr val="060607"/>
                </a:solidFill>
                <a:highlight>
                  <a:srgbClr val="FFFFFF"/>
                </a:highlight>
                <a:latin typeface="-apple-system"/>
                <a:ea typeface="微软雅黑"/>
              </a:rPr>
              <a:t>用户体验</a:t>
            </a:r>
            <a:r>
              <a:rPr kumimoji="0" lang="zh-CN" altLang="en-US" sz="1500" b="0" i="0" u="none" strike="noStrike" kern="1200" cap="none" spc="0" normalizeH="0" baseline="0" noProof="0" dirty="0">
                <a:ln>
                  <a:noFill/>
                </a:ln>
                <a:solidFill>
                  <a:srgbClr val="060607"/>
                </a:solidFill>
                <a:effectLst/>
                <a:highlight>
                  <a:srgbClr val="FFFFFF"/>
                </a:highlight>
                <a:uLnTx/>
                <a:uFillTx/>
                <a:latin typeface="-apple-system"/>
                <a:ea typeface="微软雅黑"/>
                <a:cs typeface="+mn-cs"/>
              </a:rPr>
              <a:t>挑战：</a:t>
            </a:r>
            <a:endParaRPr kumimoji="0" lang="en-US" altLang="zh-CN" sz="1500" b="0" i="0" u="none" strike="noStrike" kern="1200" cap="none" spc="0" normalizeH="0" baseline="0" noProof="0" dirty="0">
              <a:ln>
                <a:noFill/>
              </a:ln>
              <a:solidFill>
                <a:srgbClr val="060607"/>
              </a:solidFill>
              <a:effectLst/>
              <a:highlight>
                <a:srgbClr val="FFFFFF"/>
              </a:highlight>
              <a:uLnTx/>
              <a:uFillTx/>
              <a:latin typeface="-apple-system"/>
              <a:ea typeface="微软雅黑"/>
              <a:cs typeface="+mn-cs"/>
            </a:endParaRPr>
          </a:p>
          <a:p>
            <a:pPr defTabSz="914354">
              <a:lnSpc>
                <a:spcPct val="90000"/>
              </a:lnSpc>
              <a:spcBef>
                <a:spcPts val="1000"/>
              </a:spcBef>
              <a:defRPr/>
            </a:pPr>
            <a:r>
              <a:rPr lang="zh-CN" altLang="en-US" sz="1200" b="0" i="0" dirty="0">
                <a:solidFill>
                  <a:srgbClr val="060607"/>
                </a:solidFill>
                <a:effectLst/>
                <a:highlight>
                  <a:srgbClr val="FFFFFF"/>
                </a:highlight>
                <a:latin typeface="-apple-system"/>
              </a:rPr>
              <a:t>用户需要通过复杂的查询语言来检索信息，降低了易用性</a:t>
            </a:r>
            <a:r>
              <a:rPr kumimoji="0" lang="zh-CN" altLang="en-US" sz="1200" b="0" i="0" u="none" strike="noStrike" kern="1200" cap="none" spc="0" normalizeH="0" baseline="0" noProof="0" dirty="0">
                <a:ln>
                  <a:noFill/>
                </a:ln>
                <a:solidFill>
                  <a:srgbClr val="060607"/>
                </a:solidFill>
                <a:effectLst/>
                <a:highlight>
                  <a:srgbClr val="FFFFFF"/>
                </a:highlight>
                <a:uLnTx/>
                <a:uFillTx/>
                <a:latin typeface="-apple-system"/>
                <a:ea typeface="微软雅黑"/>
                <a:cs typeface="+mn-cs"/>
              </a:rPr>
              <a:t>。</a:t>
            </a:r>
          </a:p>
          <a:p>
            <a:pPr marL="0" marR="0" lvl="0" indent="0" algn="l" defTabSz="914354" rtl="0" eaLnBrk="1" fontAlgn="auto" latinLnBrk="0" hangingPunct="1">
              <a:lnSpc>
                <a:spcPct val="90000"/>
              </a:lnSpc>
              <a:spcBef>
                <a:spcPts val="1000"/>
              </a:spcBef>
              <a:spcAft>
                <a:spcPts val="0"/>
              </a:spcAft>
              <a:buClrTx/>
              <a:buSzTx/>
              <a:buFontTx/>
              <a:buNone/>
              <a:tabLst/>
              <a:defRPr/>
            </a:pPr>
            <a:r>
              <a:rPr lang="zh-CN" altLang="en-US" sz="1200" b="0" i="0" dirty="0">
                <a:solidFill>
                  <a:srgbClr val="060607"/>
                </a:solidFill>
                <a:effectLst/>
                <a:highlight>
                  <a:srgbClr val="FFFFFF"/>
                </a:highlight>
                <a:latin typeface="-apple-system"/>
              </a:rPr>
              <a:t>对于非技术背景的用户，现有系统不够友好，限制了其使用范围</a:t>
            </a:r>
            <a:r>
              <a:rPr kumimoji="0" lang="zh-CN" altLang="en-US" sz="1200" b="0" i="0" u="none" strike="noStrike" kern="1200" cap="none" spc="0" normalizeH="0" baseline="0" noProof="0" dirty="0">
                <a:ln>
                  <a:noFill/>
                </a:ln>
                <a:solidFill>
                  <a:srgbClr val="060607"/>
                </a:solidFill>
                <a:effectLst/>
                <a:highlight>
                  <a:srgbClr val="FFFFFF"/>
                </a:highlight>
                <a:uLnTx/>
                <a:uFillTx/>
                <a:latin typeface="-apple-system"/>
                <a:ea typeface="微软雅黑"/>
                <a:cs typeface="+mn-cs"/>
              </a:rPr>
              <a:t>。</a:t>
            </a:r>
          </a:p>
          <a:p>
            <a:endParaRPr lang="zh-CN" altLang="en-US" dirty="0"/>
          </a:p>
        </p:txBody>
      </p:sp>
    </p:spTree>
    <p:extLst>
      <p:ext uri="{BB962C8B-B14F-4D97-AF65-F5344CB8AC3E}">
        <p14:creationId xmlns:p14="http://schemas.microsoft.com/office/powerpoint/2010/main" val="267015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6096000" y="1009009"/>
            <a:ext cx="0" cy="4627418"/>
          </a:xfrm>
          <a:prstGeom prst="line">
            <a:avLst/>
          </a:prstGeom>
          <a:ln w="127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1622214" y="3773565"/>
            <a:ext cx="3614805" cy="1661993"/>
          </a:xfrm>
          <a:prstGeom prst="rect">
            <a:avLst/>
          </a:prstGeom>
        </p:spPr>
        <p:txBody>
          <a:bodyPr wrap="square">
            <a:spAutoFit/>
          </a:bodyPr>
          <a:lstStyle/>
          <a:p>
            <a:pPr algn="l">
              <a:buFont typeface="+mj-lt"/>
              <a:buAutoNum type="arabicPeriod"/>
            </a:pPr>
            <a:endParaRPr lang="zh-CN" altLang="en-US" b="0" i="0" dirty="0">
              <a:solidFill>
                <a:srgbClr val="060607"/>
              </a:solidFill>
              <a:effectLst/>
              <a:highlight>
                <a:srgbClr val="FFFFFF"/>
              </a:highlight>
              <a:latin typeface="-apple-system"/>
            </a:endParaRPr>
          </a:p>
          <a:p>
            <a:pPr marL="457200" lvl="1" algn="l"/>
            <a:r>
              <a:rPr lang="zh-CN" altLang="en-US" b="0" i="0" dirty="0">
                <a:solidFill>
                  <a:srgbClr val="060607"/>
                </a:solidFill>
                <a:effectLst/>
                <a:highlight>
                  <a:srgbClr val="FFFFFF"/>
                </a:highlight>
                <a:latin typeface="-apple-system"/>
              </a:rPr>
              <a:t>旨在提供一个高效、智能的医疗信息查询接口，以提升用户体验和医院内部工作效率。</a:t>
            </a:r>
          </a:p>
          <a:p>
            <a:br>
              <a:rPr lang="zh-CN" altLang="en-US" dirty="0"/>
            </a:br>
            <a:endParaRPr lang="zh-CN" altLang="en-US" sz="1200" dirty="0">
              <a:solidFill>
                <a:schemeClr val="tx1">
                  <a:lumMod val="75000"/>
                  <a:lumOff val="25000"/>
                </a:schemeClr>
              </a:solidFill>
              <a:latin typeface="微软雅黑" charset="0"/>
              <a:ea typeface="微软雅黑" charset="0"/>
            </a:endParaRPr>
          </a:p>
        </p:txBody>
      </p:sp>
      <p:sp>
        <p:nvSpPr>
          <p:cNvPr id="59" name="矩形 58"/>
          <p:cNvSpPr/>
          <p:nvPr/>
        </p:nvSpPr>
        <p:spPr>
          <a:xfrm>
            <a:off x="2853320" y="3171249"/>
            <a:ext cx="1005404" cy="584775"/>
          </a:xfrm>
          <a:prstGeom prst="rect">
            <a:avLst/>
          </a:prstGeom>
        </p:spPr>
        <p:txBody>
          <a:bodyPr wrap="none">
            <a:spAutoFit/>
          </a:bodyPr>
          <a:lstStyle/>
          <a:p>
            <a:pPr algn="ctr" defTabSz="609585"/>
            <a:r>
              <a:rPr lang="zh-CN" altLang="en-US" sz="3200" dirty="0">
                <a:solidFill>
                  <a:schemeClr val="accent1"/>
                </a:solidFill>
                <a:ea typeface="微软雅黑" charset="0"/>
              </a:rPr>
              <a:t>目的</a:t>
            </a:r>
          </a:p>
        </p:txBody>
      </p:sp>
      <p:grpSp>
        <p:nvGrpSpPr>
          <p:cNvPr id="9" name="组 8"/>
          <p:cNvGrpSpPr/>
          <p:nvPr/>
        </p:nvGrpSpPr>
        <p:grpSpPr>
          <a:xfrm>
            <a:off x="2710053" y="1607292"/>
            <a:ext cx="1438335" cy="1438335"/>
            <a:chOff x="2571507" y="1884383"/>
            <a:chExt cx="1438335" cy="1438335"/>
          </a:xfrm>
        </p:grpSpPr>
        <p:grpSp>
          <p:nvGrpSpPr>
            <p:cNvPr id="76" name="组 75"/>
            <p:cNvGrpSpPr/>
            <p:nvPr/>
          </p:nvGrpSpPr>
          <p:grpSpPr>
            <a:xfrm>
              <a:off x="3016481" y="2269441"/>
              <a:ext cx="557558" cy="668218"/>
              <a:chOff x="1536700" y="911225"/>
              <a:chExt cx="831850" cy="996950"/>
            </a:xfrm>
            <a:solidFill>
              <a:schemeClr val="accent1"/>
            </a:solidFill>
          </p:grpSpPr>
          <p:sp>
            <p:nvSpPr>
              <p:cNvPr id="77" name="Freeform 47"/>
              <p:cNvSpPr>
                <a:spLocks/>
              </p:cNvSpPr>
              <p:nvPr/>
            </p:nvSpPr>
            <p:spPr bwMode="auto">
              <a:xfrm>
                <a:off x="1838325" y="1765300"/>
                <a:ext cx="234950" cy="50800"/>
              </a:xfrm>
              <a:custGeom>
                <a:avLst/>
                <a:gdLst/>
                <a:ahLst/>
                <a:cxnLst>
                  <a:cxn ang="0">
                    <a:pos x="132" y="0"/>
                  </a:cxn>
                  <a:cxn ang="0">
                    <a:pos x="16" y="0"/>
                  </a:cxn>
                  <a:cxn ang="0">
                    <a:pos x="16" y="0"/>
                  </a:cxn>
                  <a:cxn ang="0">
                    <a:pos x="8" y="2"/>
                  </a:cxn>
                  <a:cxn ang="0">
                    <a:pos x="4" y="6"/>
                  </a:cxn>
                  <a:cxn ang="0">
                    <a:pos x="0" y="10"/>
                  </a:cxn>
                  <a:cxn ang="0">
                    <a:pos x="0" y="16"/>
                  </a:cxn>
                  <a:cxn ang="0">
                    <a:pos x="0" y="16"/>
                  </a:cxn>
                  <a:cxn ang="0">
                    <a:pos x="0" y="22"/>
                  </a:cxn>
                  <a:cxn ang="0">
                    <a:pos x="4" y="28"/>
                  </a:cxn>
                  <a:cxn ang="0">
                    <a:pos x="8" y="32"/>
                  </a:cxn>
                  <a:cxn ang="0">
                    <a:pos x="16" y="32"/>
                  </a:cxn>
                  <a:cxn ang="0">
                    <a:pos x="132" y="32"/>
                  </a:cxn>
                  <a:cxn ang="0">
                    <a:pos x="132" y="32"/>
                  </a:cxn>
                  <a:cxn ang="0">
                    <a:pos x="138" y="32"/>
                  </a:cxn>
                  <a:cxn ang="0">
                    <a:pos x="142" y="28"/>
                  </a:cxn>
                  <a:cxn ang="0">
                    <a:pos x="146" y="22"/>
                  </a:cxn>
                  <a:cxn ang="0">
                    <a:pos x="148" y="16"/>
                  </a:cxn>
                  <a:cxn ang="0">
                    <a:pos x="148" y="16"/>
                  </a:cxn>
                  <a:cxn ang="0">
                    <a:pos x="146" y="10"/>
                  </a:cxn>
                  <a:cxn ang="0">
                    <a:pos x="142" y="6"/>
                  </a:cxn>
                  <a:cxn ang="0">
                    <a:pos x="138" y="2"/>
                  </a:cxn>
                  <a:cxn ang="0">
                    <a:pos x="132" y="0"/>
                  </a:cxn>
                  <a:cxn ang="0">
                    <a:pos x="132" y="0"/>
                  </a:cxn>
                </a:cxnLst>
                <a:rect l="0" t="0" r="r" b="b"/>
                <a:pathLst>
                  <a:path w="148" h="32">
                    <a:moveTo>
                      <a:pt x="132" y="0"/>
                    </a:moveTo>
                    <a:lnTo>
                      <a:pt x="16" y="0"/>
                    </a:lnTo>
                    <a:lnTo>
                      <a:pt x="16" y="0"/>
                    </a:lnTo>
                    <a:lnTo>
                      <a:pt x="8" y="2"/>
                    </a:lnTo>
                    <a:lnTo>
                      <a:pt x="4" y="6"/>
                    </a:lnTo>
                    <a:lnTo>
                      <a:pt x="0" y="10"/>
                    </a:lnTo>
                    <a:lnTo>
                      <a:pt x="0" y="16"/>
                    </a:lnTo>
                    <a:lnTo>
                      <a:pt x="0" y="16"/>
                    </a:lnTo>
                    <a:lnTo>
                      <a:pt x="0" y="22"/>
                    </a:lnTo>
                    <a:lnTo>
                      <a:pt x="4" y="28"/>
                    </a:lnTo>
                    <a:lnTo>
                      <a:pt x="8" y="32"/>
                    </a:lnTo>
                    <a:lnTo>
                      <a:pt x="16" y="32"/>
                    </a:lnTo>
                    <a:lnTo>
                      <a:pt x="132" y="32"/>
                    </a:lnTo>
                    <a:lnTo>
                      <a:pt x="132" y="32"/>
                    </a:lnTo>
                    <a:lnTo>
                      <a:pt x="138" y="32"/>
                    </a:lnTo>
                    <a:lnTo>
                      <a:pt x="142" y="28"/>
                    </a:lnTo>
                    <a:lnTo>
                      <a:pt x="146" y="22"/>
                    </a:lnTo>
                    <a:lnTo>
                      <a:pt x="148" y="16"/>
                    </a:lnTo>
                    <a:lnTo>
                      <a:pt x="148" y="16"/>
                    </a:lnTo>
                    <a:lnTo>
                      <a:pt x="146" y="10"/>
                    </a:lnTo>
                    <a:lnTo>
                      <a:pt x="142" y="6"/>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sp>
            <p:nvSpPr>
              <p:cNvPr id="78" name="Freeform 48"/>
              <p:cNvSpPr>
                <a:spLocks/>
              </p:cNvSpPr>
              <p:nvPr/>
            </p:nvSpPr>
            <p:spPr bwMode="auto">
              <a:xfrm>
                <a:off x="1838325" y="1857375"/>
                <a:ext cx="234950" cy="50800"/>
              </a:xfrm>
              <a:custGeom>
                <a:avLst/>
                <a:gdLst/>
                <a:ahLst/>
                <a:cxnLst>
                  <a:cxn ang="0">
                    <a:pos x="132" y="0"/>
                  </a:cxn>
                  <a:cxn ang="0">
                    <a:pos x="16" y="0"/>
                  </a:cxn>
                  <a:cxn ang="0">
                    <a:pos x="16" y="0"/>
                  </a:cxn>
                  <a:cxn ang="0">
                    <a:pos x="8" y="2"/>
                  </a:cxn>
                  <a:cxn ang="0">
                    <a:pos x="4" y="4"/>
                  </a:cxn>
                  <a:cxn ang="0">
                    <a:pos x="0" y="10"/>
                  </a:cxn>
                  <a:cxn ang="0">
                    <a:pos x="0" y="16"/>
                  </a:cxn>
                  <a:cxn ang="0">
                    <a:pos x="0" y="16"/>
                  </a:cxn>
                  <a:cxn ang="0">
                    <a:pos x="0" y="22"/>
                  </a:cxn>
                  <a:cxn ang="0">
                    <a:pos x="4" y="28"/>
                  </a:cxn>
                  <a:cxn ang="0">
                    <a:pos x="8" y="30"/>
                  </a:cxn>
                  <a:cxn ang="0">
                    <a:pos x="16" y="32"/>
                  </a:cxn>
                  <a:cxn ang="0">
                    <a:pos x="132" y="32"/>
                  </a:cxn>
                  <a:cxn ang="0">
                    <a:pos x="132" y="32"/>
                  </a:cxn>
                  <a:cxn ang="0">
                    <a:pos x="138" y="30"/>
                  </a:cxn>
                  <a:cxn ang="0">
                    <a:pos x="142" y="28"/>
                  </a:cxn>
                  <a:cxn ang="0">
                    <a:pos x="146" y="22"/>
                  </a:cxn>
                  <a:cxn ang="0">
                    <a:pos x="148" y="16"/>
                  </a:cxn>
                  <a:cxn ang="0">
                    <a:pos x="148" y="16"/>
                  </a:cxn>
                  <a:cxn ang="0">
                    <a:pos x="146" y="10"/>
                  </a:cxn>
                  <a:cxn ang="0">
                    <a:pos x="142" y="4"/>
                  </a:cxn>
                  <a:cxn ang="0">
                    <a:pos x="138" y="2"/>
                  </a:cxn>
                  <a:cxn ang="0">
                    <a:pos x="132" y="0"/>
                  </a:cxn>
                  <a:cxn ang="0">
                    <a:pos x="132" y="0"/>
                  </a:cxn>
                </a:cxnLst>
                <a:rect l="0" t="0" r="r" b="b"/>
                <a:pathLst>
                  <a:path w="148" h="32">
                    <a:moveTo>
                      <a:pt x="132" y="0"/>
                    </a:moveTo>
                    <a:lnTo>
                      <a:pt x="16" y="0"/>
                    </a:lnTo>
                    <a:lnTo>
                      <a:pt x="16" y="0"/>
                    </a:lnTo>
                    <a:lnTo>
                      <a:pt x="8" y="2"/>
                    </a:lnTo>
                    <a:lnTo>
                      <a:pt x="4" y="4"/>
                    </a:lnTo>
                    <a:lnTo>
                      <a:pt x="0" y="10"/>
                    </a:lnTo>
                    <a:lnTo>
                      <a:pt x="0" y="16"/>
                    </a:lnTo>
                    <a:lnTo>
                      <a:pt x="0" y="16"/>
                    </a:lnTo>
                    <a:lnTo>
                      <a:pt x="0" y="22"/>
                    </a:lnTo>
                    <a:lnTo>
                      <a:pt x="4" y="28"/>
                    </a:lnTo>
                    <a:lnTo>
                      <a:pt x="8" y="30"/>
                    </a:lnTo>
                    <a:lnTo>
                      <a:pt x="16" y="32"/>
                    </a:lnTo>
                    <a:lnTo>
                      <a:pt x="132" y="32"/>
                    </a:lnTo>
                    <a:lnTo>
                      <a:pt x="132" y="32"/>
                    </a:lnTo>
                    <a:lnTo>
                      <a:pt x="138" y="30"/>
                    </a:lnTo>
                    <a:lnTo>
                      <a:pt x="142" y="28"/>
                    </a:lnTo>
                    <a:lnTo>
                      <a:pt x="146" y="22"/>
                    </a:lnTo>
                    <a:lnTo>
                      <a:pt x="148" y="16"/>
                    </a:lnTo>
                    <a:lnTo>
                      <a:pt x="148" y="16"/>
                    </a:lnTo>
                    <a:lnTo>
                      <a:pt x="146" y="10"/>
                    </a:lnTo>
                    <a:lnTo>
                      <a:pt x="142" y="4"/>
                    </a:lnTo>
                    <a:lnTo>
                      <a:pt x="138" y="2"/>
                    </a:lnTo>
                    <a:lnTo>
                      <a:pt x="132" y="0"/>
                    </a:lnTo>
                    <a:lnTo>
                      <a:pt x="13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sp>
            <p:nvSpPr>
              <p:cNvPr id="79" name="Freeform 49"/>
              <p:cNvSpPr>
                <a:spLocks noEditPoints="1"/>
              </p:cNvSpPr>
              <p:nvPr/>
            </p:nvSpPr>
            <p:spPr bwMode="auto">
              <a:xfrm>
                <a:off x="1714500" y="1143000"/>
                <a:ext cx="476250" cy="581025"/>
              </a:xfrm>
              <a:custGeom>
                <a:avLst/>
                <a:gdLst/>
                <a:ahLst/>
                <a:cxnLst>
                  <a:cxn ang="0">
                    <a:pos x="150" y="0"/>
                  </a:cxn>
                  <a:cxn ang="0">
                    <a:pos x="142" y="0"/>
                  </a:cxn>
                  <a:cxn ang="0">
                    <a:pos x="100" y="10"/>
                  </a:cxn>
                  <a:cxn ang="0">
                    <a:pos x="62" y="28"/>
                  </a:cxn>
                  <a:cxn ang="0">
                    <a:pos x="32" y="58"/>
                  </a:cxn>
                  <a:cxn ang="0">
                    <a:pos x="12" y="94"/>
                  </a:cxn>
                  <a:cxn ang="0">
                    <a:pos x="2" y="136"/>
                  </a:cxn>
                  <a:cxn ang="0">
                    <a:pos x="2" y="166"/>
                  </a:cxn>
                  <a:cxn ang="0">
                    <a:pos x="16" y="214"/>
                  </a:cxn>
                  <a:cxn ang="0">
                    <a:pos x="56" y="266"/>
                  </a:cxn>
                  <a:cxn ang="0">
                    <a:pos x="72" y="290"/>
                  </a:cxn>
                  <a:cxn ang="0">
                    <a:pos x="78" y="322"/>
                  </a:cxn>
                  <a:cxn ang="0">
                    <a:pos x="78" y="340"/>
                  </a:cxn>
                  <a:cxn ang="0">
                    <a:pos x="96" y="364"/>
                  </a:cxn>
                  <a:cxn ang="0">
                    <a:pos x="150" y="366"/>
                  </a:cxn>
                  <a:cxn ang="0">
                    <a:pos x="192" y="366"/>
                  </a:cxn>
                  <a:cxn ang="0">
                    <a:pos x="214" y="356"/>
                  </a:cxn>
                  <a:cxn ang="0">
                    <a:pos x="224" y="334"/>
                  </a:cxn>
                  <a:cxn ang="0">
                    <a:pos x="224" y="304"/>
                  </a:cxn>
                  <a:cxn ang="0">
                    <a:pos x="236" y="276"/>
                  </a:cxn>
                  <a:cxn ang="0">
                    <a:pos x="266" y="242"/>
                  </a:cxn>
                  <a:cxn ang="0">
                    <a:pos x="290" y="198"/>
                  </a:cxn>
                  <a:cxn ang="0">
                    <a:pos x="300" y="150"/>
                  </a:cxn>
                  <a:cxn ang="0">
                    <a:pos x="298" y="122"/>
                  </a:cxn>
                  <a:cxn ang="0">
                    <a:pos x="284" y="82"/>
                  </a:cxn>
                  <a:cxn ang="0">
                    <a:pos x="260" y="48"/>
                  </a:cxn>
                  <a:cxn ang="0">
                    <a:pos x="226" y="22"/>
                  </a:cxn>
                  <a:cxn ang="0">
                    <a:pos x="188" y="6"/>
                  </a:cxn>
                  <a:cxn ang="0">
                    <a:pos x="158" y="0"/>
                  </a:cxn>
                  <a:cxn ang="0">
                    <a:pos x="244" y="156"/>
                  </a:cxn>
                  <a:cxn ang="0">
                    <a:pos x="234" y="146"/>
                  </a:cxn>
                  <a:cxn ang="0">
                    <a:pos x="232" y="126"/>
                  </a:cxn>
                  <a:cxn ang="0">
                    <a:pos x="214" y="92"/>
                  </a:cxn>
                  <a:cxn ang="0">
                    <a:pos x="182" y="72"/>
                  </a:cxn>
                  <a:cxn ang="0">
                    <a:pos x="160" y="68"/>
                  </a:cxn>
                  <a:cxn ang="0">
                    <a:pos x="150" y="50"/>
                  </a:cxn>
                  <a:cxn ang="0">
                    <a:pos x="156" y="38"/>
                  </a:cxn>
                  <a:cxn ang="0">
                    <a:pos x="170" y="32"/>
                  </a:cxn>
                  <a:cxn ang="0">
                    <a:pos x="226" y="52"/>
                  </a:cxn>
                  <a:cxn ang="0">
                    <a:pos x="262" y="98"/>
                  </a:cxn>
                  <a:cxn ang="0">
                    <a:pos x="270" y="138"/>
                  </a:cxn>
                  <a:cxn ang="0">
                    <a:pos x="266" y="152"/>
                  </a:cxn>
                  <a:cxn ang="0">
                    <a:pos x="252" y="158"/>
                  </a:cxn>
                </a:cxnLst>
                <a:rect l="0" t="0" r="r" b="b"/>
                <a:pathLst>
                  <a:path w="300" h="366">
                    <a:moveTo>
                      <a:pt x="158" y="0"/>
                    </a:moveTo>
                    <a:lnTo>
                      <a:pt x="158" y="0"/>
                    </a:lnTo>
                    <a:lnTo>
                      <a:pt x="150" y="0"/>
                    </a:lnTo>
                    <a:lnTo>
                      <a:pt x="150" y="0"/>
                    </a:lnTo>
                    <a:lnTo>
                      <a:pt x="142" y="0"/>
                    </a:lnTo>
                    <a:lnTo>
                      <a:pt x="142" y="0"/>
                    </a:lnTo>
                    <a:lnTo>
                      <a:pt x="128" y="2"/>
                    </a:lnTo>
                    <a:lnTo>
                      <a:pt x="114" y="6"/>
                    </a:lnTo>
                    <a:lnTo>
                      <a:pt x="100" y="10"/>
                    </a:lnTo>
                    <a:lnTo>
                      <a:pt x="88" y="14"/>
                    </a:lnTo>
                    <a:lnTo>
                      <a:pt x="74" y="22"/>
                    </a:lnTo>
                    <a:lnTo>
                      <a:pt x="62" y="28"/>
                    </a:lnTo>
                    <a:lnTo>
                      <a:pt x="52" y="38"/>
                    </a:lnTo>
                    <a:lnTo>
                      <a:pt x="42" y="48"/>
                    </a:lnTo>
                    <a:lnTo>
                      <a:pt x="32" y="58"/>
                    </a:lnTo>
                    <a:lnTo>
                      <a:pt x="24" y="68"/>
                    </a:lnTo>
                    <a:lnTo>
                      <a:pt x="18" y="82"/>
                    </a:lnTo>
                    <a:lnTo>
                      <a:pt x="12" y="94"/>
                    </a:lnTo>
                    <a:lnTo>
                      <a:pt x="6" y="108"/>
                    </a:lnTo>
                    <a:lnTo>
                      <a:pt x="4" y="122"/>
                    </a:lnTo>
                    <a:lnTo>
                      <a:pt x="2" y="136"/>
                    </a:lnTo>
                    <a:lnTo>
                      <a:pt x="0" y="150"/>
                    </a:lnTo>
                    <a:lnTo>
                      <a:pt x="0" y="150"/>
                    </a:lnTo>
                    <a:lnTo>
                      <a:pt x="2" y="166"/>
                    </a:lnTo>
                    <a:lnTo>
                      <a:pt x="4" y="182"/>
                    </a:lnTo>
                    <a:lnTo>
                      <a:pt x="10" y="198"/>
                    </a:lnTo>
                    <a:lnTo>
                      <a:pt x="16" y="214"/>
                    </a:lnTo>
                    <a:lnTo>
                      <a:pt x="26" y="228"/>
                    </a:lnTo>
                    <a:lnTo>
                      <a:pt x="34" y="242"/>
                    </a:lnTo>
                    <a:lnTo>
                      <a:pt x="56" y="266"/>
                    </a:lnTo>
                    <a:lnTo>
                      <a:pt x="56" y="266"/>
                    </a:lnTo>
                    <a:lnTo>
                      <a:pt x="66" y="276"/>
                    </a:lnTo>
                    <a:lnTo>
                      <a:pt x="72" y="290"/>
                    </a:lnTo>
                    <a:lnTo>
                      <a:pt x="72" y="290"/>
                    </a:lnTo>
                    <a:lnTo>
                      <a:pt x="76" y="304"/>
                    </a:lnTo>
                    <a:lnTo>
                      <a:pt x="78" y="322"/>
                    </a:lnTo>
                    <a:lnTo>
                      <a:pt x="78" y="334"/>
                    </a:lnTo>
                    <a:lnTo>
                      <a:pt x="78" y="334"/>
                    </a:lnTo>
                    <a:lnTo>
                      <a:pt x="78" y="340"/>
                    </a:lnTo>
                    <a:lnTo>
                      <a:pt x="80" y="346"/>
                    </a:lnTo>
                    <a:lnTo>
                      <a:pt x="86" y="356"/>
                    </a:lnTo>
                    <a:lnTo>
                      <a:pt x="96" y="364"/>
                    </a:lnTo>
                    <a:lnTo>
                      <a:pt x="102" y="366"/>
                    </a:lnTo>
                    <a:lnTo>
                      <a:pt x="110" y="366"/>
                    </a:lnTo>
                    <a:lnTo>
                      <a:pt x="150" y="366"/>
                    </a:lnTo>
                    <a:lnTo>
                      <a:pt x="150" y="366"/>
                    </a:lnTo>
                    <a:lnTo>
                      <a:pt x="192" y="366"/>
                    </a:lnTo>
                    <a:lnTo>
                      <a:pt x="192" y="366"/>
                    </a:lnTo>
                    <a:lnTo>
                      <a:pt x="198" y="366"/>
                    </a:lnTo>
                    <a:lnTo>
                      <a:pt x="204" y="364"/>
                    </a:lnTo>
                    <a:lnTo>
                      <a:pt x="214" y="356"/>
                    </a:lnTo>
                    <a:lnTo>
                      <a:pt x="220" y="346"/>
                    </a:lnTo>
                    <a:lnTo>
                      <a:pt x="222" y="340"/>
                    </a:lnTo>
                    <a:lnTo>
                      <a:pt x="224" y="334"/>
                    </a:lnTo>
                    <a:lnTo>
                      <a:pt x="224" y="322"/>
                    </a:lnTo>
                    <a:lnTo>
                      <a:pt x="224" y="322"/>
                    </a:lnTo>
                    <a:lnTo>
                      <a:pt x="224" y="304"/>
                    </a:lnTo>
                    <a:lnTo>
                      <a:pt x="228" y="290"/>
                    </a:lnTo>
                    <a:lnTo>
                      <a:pt x="228" y="290"/>
                    </a:lnTo>
                    <a:lnTo>
                      <a:pt x="236" y="276"/>
                    </a:lnTo>
                    <a:lnTo>
                      <a:pt x="244" y="266"/>
                    </a:lnTo>
                    <a:lnTo>
                      <a:pt x="244" y="266"/>
                    </a:lnTo>
                    <a:lnTo>
                      <a:pt x="266" y="242"/>
                    </a:lnTo>
                    <a:lnTo>
                      <a:pt x="276" y="228"/>
                    </a:lnTo>
                    <a:lnTo>
                      <a:pt x="284" y="214"/>
                    </a:lnTo>
                    <a:lnTo>
                      <a:pt x="290" y="198"/>
                    </a:lnTo>
                    <a:lnTo>
                      <a:pt x="296" y="182"/>
                    </a:lnTo>
                    <a:lnTo>
                      <a:pt x="298" y="166"/>
                    </a:lnTo>
                    <a:lnTo>
                      <a:pt x="300" y="150"/>
                    </a:lnTo>
                    <a:lnTo>
                      <a:pt x="300" y="150"/>
                    </a:lnTo>
                    <a:lnTo>
                      <a:pt x="300" y="136"/>
                    </a:lnTo>
                    <a:lnTo>
                      <a:pt x="298" y="122"/>
                    </a:lnTo>
                    <a:lnTo>
                      <a:pt x="294" y="108"/>
                    </a:lnTo>
                    <a:lnTo>
                      <a:pt x="290" y="94"/>
                    </a:lnTo>
                    <a:lnTo>
                      <a:pt x="284" y="82"/>
                    </a:lnTo>
                    <a:lnTo>
                      <a:pt x="276" y="70"/>
                    </a:lnTo>
                    <a:lnTo>
                      <a:pt x="268" y="58"/>
                    </a:lnTo>
                    <a:lnTo>
                      <a:pt x="260" y="48"/>
                    </a:lnTo>
                    <a:lnTo>
                      <a:pt x="250" y="38"/>
                    </a:lnTo>
                    <a:lnTo>
                      <a:pt x="238" y="30"/>
                    </a:lnTo>
                    <a:lnTo>
                      <a:pt x="226" y="22"/>
                    </a:lnTo>
                    <a:lnTo>
                      <a:pt x="214" y="14"/>
                    </a:lnTo>
                    <a:lnTo>
                      <a:pt x="202" y="10"/>
                    </a:lnTo>
                    <a:lnTo>
                      <a:pt x="188" y="6"/>
                    </a:lnTo>
                    <a:lnTo>
                      <a:pt x="174" y="2"/>
                    </a:lnTo>
                    <a:lnTo>
                      <a:pt x="158" y="0"/>
                    </a:lnTo>
                    <a:lnTo>
                      <a:pt x="158" y="0"/>
                    </a:lnTo>
                    <a:close/>
                    <a:moveTo>
                      <a:pt x="252" y="158"/>
                    </a:moveTo>
                    <a:lnTo>
                      <a:pt x="252" y="158"/>
                    </a:lnTo>
                    <a:lnTo>
                      <a:pt x="244" y="156"/>
                    </a:lnTo>
                    <a:lnTo>
                      <a:pt x="238" y="152"/>
                    </a:lnTo>
                    <a:lnTo>
                      <a:pt x="238" y="152"/>
                    </a:lnTo>
                    <a:lnTo>
                      <a:pt x="234" y="146"/>
                    </a:lnTo>
                    <a:lnTo>
                      <a:pt x="232" y="138"/>
                    </a:lnTo>
                    <a:lnTo>
                      <a:pt x="232" y="138"/>
                    </a:lnTo>
                    <a:lnTo>
                      <a:pt x="232" y="126"/>
                    </a:lnTo>
                    <a:lnTo>
                      <a:pt x="228" y="112"/>
                    </a:lnTo>
                    <a:lnTo>
                      <a:pt x="222" y="102"/>
                    </a:lnTo>
                    <a:lnTo>
                      <a:pt x="214" y="92"/>
                    </a:lnTo>
                    <a:lnTo>
                      <a:pt x="204" y="84"/>
                    </a:lnTo>
                    <a:lnTo>
                      <a:pt x="194" y="76"/>
                    </a:lnTo>
                    <a:lnTo>
                      <a:pt x="182" y="72"/>
                    </a:lnTo>
                    <a:lnTo>
                      <a:pt x="168" y="70"/>
                    </a:lnTo>
                    <a:lnTo>
                      <a:pt x="168" y="70"/>
                    </a:lnTo>
                    <a:lnTo>
                      <a:pt x="160" y="68"/>
                    </a:lnTo>
                    <a:lnTo>
                      <a:pt x="154" y="64"/>
                    </a:lnTo>
                    <a:lnTo>
                      <a:pt x="150" y="58"/>
                    </a:lnTo>
                    <a:lnTo>
                      <a:pt x="150" y="50"/>
                    </a:lnTo>
                    <a:lnTo>
                      <a:pt x="150" y="50"/>
                    </a:lnTo>
                    <a:lnTo>
                      <a:pt x="152" y="42"/>
                    </a:lnTo>
                    <a:lnTo>
                      <a:pt x="156" y="38"/>
                    </a:lnTo>
                    <a:lnTo>
                      <a:pt x="162" y="34"/>
                    </a:lnTo>
                    <a:lnTo>
                      <a:pt x="170" y="32"/>
                    </a:lnTo>
                    <a:lnTo>
                      <a:pt x="170" y="32"/>
                    </a:lnTo>
                    <a:lnTo>
                      <a:pt x="190" y="36"/>
                    </a:lnTo>
                    <a:lnTo>
                      <a:pt x="210" y="42"/>
                    </a:lnTo>
                    <a:lnTo>
                      <a:pt x="226" y="52"/>
                    </a:lnTo>
                    <a:lnTo>
                      <a:pt x="242" y="66"/>
                    </a:lnTo>
                    <a:lnTo>
                      <a:pt x="254" y="80"/>
                    </a:lnTo>
                    <a:lnTo>
                      <a:pt x="262" y="98"/>
                    </a:lnTo>
                    <a:lnTo>
                      <a:pt x="268" y="118"/>
                    </a:lnTo>
                    <a:lnTo>
                      <a:pt x="270" y="138"/>
                    </a:lnTo>
                    <a:lnTo>
                      <a:pt x="270" y="138"/>
                    </a:lnTo>
                    <a:lnTo>
                      <a:pt x="270" y="146"/>
                    </a:lnTo>
                    <a:lnTo>
                      <a:pt x="266" y="152"/>
                    </a:lnTo>
                    <a:lnTo>
                      <a:pt x="266" y="152"/>
                    </a:lnTo>
                    <a:lnTo>
                      <a:pt x="260" y="156"/>
                    </a:lnTo>
                    <a:lnTo>
                      <a:pt x="252" y="158"/>
                    </a:lnTo>
                    <a:lnTo>
                      <a:pt x="252"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sp>
            <p:nvSpPr>
              <p:cNvPr id="80" name="Rectangle 50"/>
              <p:cNvSpPr>
                <a:spLocks noChangeArrowheads="1"/>
              </p:cNvSpPr>
              <p:nvPr/>
            </p:nvSpPr>
            <p:spPr bwMode="auto">
              <a:xfrm>
                <a:off x="1838325" y="1609725"/>
                <a:ext cx="234950" cy="1143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sp>
            <p:nvSpPr>
              <p:cNvPr id="81" name="Rectangle 51"/>
              <p:cNvSpPr>
                <a:spLocks noChangeArrowheads="1"/>
              </p:cNvSpPr>
              <p:nvPr/>
            </p:nvSpPr>
            <p:spPr bwMode="auto">
              <a:xfrm>
                <a:off x="1838325" y="1765300"/>
                <a:ext cx="23495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sp>
            <p:nvSpPr>
              <p:cNvPr id="82" name="Freeform 52"/>
              <p:cNvSpPr>
                <a:spLocks/>
              </p:cNvSpPr>
              <p:nvPr/>
            </p:nvSpPr>
            <p:spPr bwMode="auto">
              <a:xfrm>
                <a:off x="1927225" y="911225"/>
                <a:ext cx="53975" cy="180975"/>
              </a:xfrm>
              <a:custGeom>
                <a:avLst/>
                <a:gdLst/>
                <a:ahLst/>
                <a:cxnLst>
                  <a:cxn ang="0">
                    <a:pos x="34" y="112"/>
                  </a:cxn>
                  <a:cxn ang="0">
                    <a:pos x="4" y="114"/>
                  </a:cxn>
                  <a:cxn ang="0">
                    <a:pos x="0" y="0"/>
                  </a:cxn>
                  <a:cxn ang="0">
                    <a:pos x="28" y="0"/>
                  </a:cxn>
                  <a:cxn ang="0">
                    <a:pos x="34" y="112"/>
                  </a:cxn>
                </a:cxnLst>
                <a:rect l="0" t="0" r="r" b="b"/>
                <a:pathLst>
                  <a:path w="34" h="114">
                    <a:moveTo>
                      <a:pt x="34" y="112"/>
                    </a:moveTo>
                    <a:lnTo>
                      <a:pt x="4" y="114"/>
                    </a:lnTo>
                    <a:lnTo>
                      <a:pt x="0" y="0"/>
                    </a:lnTo>
                    <a:lnTo>
                      <a:pt x="28" y="0"/>
                    </a:lnTo>
                    <a:lnTo>
                      <a:pt x="34"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sp>
            <p:nvSpPr>
              <p:cNvPr id="88" name="Freeform 53"/>
              <p:cNvSpPr>
                <a:spLocks/>
              </p:cNvSpPr>
              <p:nvPr/>
            </p:nvSpPr>
            <p:spPr bwMode="auto">
              <a:xfrm>
                <a:off x="1698625" y="962025"/>
                <a:ext cx="130175" cy="177800"/>
              </a:xfrm>
              <a:custGeom>
                <a:avLst/>
                <a:gdLst/>
                <a:ahLst/>
                <a:cxnLst>
                  <a:cxn ang="0">
                    <a:pos x="58" y="112"/>
                  </a:cxn>
                  <a:cxn ang="0">
                    <a:pos x="0" y="14"/>
                  </a:cxn>
                  <a:cxn ang="0">
                    <a:pos x="26" y="0"/>
                  </a:cxn>
                  <a:cxn ang="0">
                    <a:pos x="82" y="98"/>
                  </a:cxn>
                  <a:cxn ang="0">
                    <a:pos x="58" y="112"/>
                  </a:cxn>
                </a:cxnLst>
                <a:rect l="0" t="0" r="r" b="b"/>
                <a:pathLst>
                  <a:path w="82" h="112">
                    <a:moveTo>
                      <a:pt x="58" y="112"/>
                    </a:moveTo>
                    <a:lnTo>
                      <a:pt x="0" y="14"/>
                    </a:lnTo>
                    <a:lnTo>
                      <a:pt x="26" y="0"/>
                    </a:lnTo>
                    <a:lnTo>
                      <a:pt x="82" y="98"/>
                    </a:lnTo>
                    <a:lnTo>
                      <a:pt x="58"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sp>
            <p:nvSpPr>
              <p:cNvPr id="89" name="Freeform 54"/>
              <p:cNvSpPr>
                <a:spLocks/>
              </p:cNvSpPr>
              <p:nvPr/>
            </p:nvSpPr>
            <p:spPr bwMode="auto">
              <a:xfrm>
                <a:off x="1536700" y="1123950"/>
                <a:ext cx="180975" cy="130175"/>
              </a:xfrm>
              <a:custGeom>
                <a:avLst/>
                <a:gdLst/>
                <a:ahLst/>
                <a:cxnLst>
                  <a:cxn ang="0">
                    <a:pos x="14" y="0"/>
                  </a:cxn>
                  <a:cxn ang="0">
                    <a:pos x="114" y="58"/>
                  </a:cxn>
                  <a:cxn ang="0">
                    <a:pos x="98" y="82"/>
                  </a:cxn>
                  <a:cxn ang="0">
                    <a:pos x="0" y="26"/>
                  </a:cxn>
                  <a:cxn ang="0">
                    <a:pos x="14" y="0"/>
                  </a:cxn>
                </a:cxnLst>
                <a:rect l="0" t="0" r="r" b="b"/>
                <a:pathLst>
                  <a:path w="114" h="82">
                    <a:moveTo>
                      <a:pt x="14" y="0"/>
                    </a:moveTo>
                    <a:lnTo>
                      <a:pt x="114" y="58"/>
                    </a:lnTo>
                    <a:lnTo>
                      <a:pt x="98" y="82"/>
                    </a:lnTo>
                    <a:lnTo>
                      <a:pt x="0" y="26"/>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sp>
            <p:nvSpPr>
              <p:cNvPr id="92" name="Freeform 55"/>
              <p:cNvSpPr>
                <a:spLocks/>
              </p:cNvSpPr>
              <p:nvPr/>
            </p:nvSpPr>
            <p:spPr bwMode="auto">
              <a:xfrm>
                <a:off x="2190750" y="1123950"/>
                <a:ext cx="177800" cy="130175"/>
              </a:xfrm>
              <a:custGeom>
                <a:avLst/>
                <a:gdLst/>
                <a:ahLst/>
                <a:cxnLst>
                  <a:cxn ang="0">
                    <a:pos x="98" y="0"/>
                  </a:cxn>
                  <a:cxn ang="0">
                    <a:pos x="0" y="58"/>
                  </a:cxn>
                  <a:cxn ang="0">
                    <a:pos x="14" y="82"/>
                  </a:cxn>
                  <a:cxn ang="0">
                    <a:pos x="112" y="26"/>
                  </a:cxn>
                  <a:cxn ang="0">
                    <a:pos x="98" y="0"/>
                  </a:cxn>
                </a:cxnLst>
                <a:rect l="0" t="0" r="r" b="b"/>
                <a:pathLst>
                  <a:path w="112" h="82">
                    <a:moveTo>
                      <a:pt x="98" y="0"/>
                    </a:moveTo>
                    <a:lnTo>
                      <a:pt x="0" y="58"/>
                    </a:lnTo>
                    <a:lnTo>
                      <a:pt x="14" y="82"/>
                    </a:lnTo>
                    <a:lnTo>
                      <a:pt x="112" y="26"/>
                    </a:lnTo>
                    <a:lnTo>
                      <a:pt x="9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sp>
            <p:nvSpPr>
              <p:cNvPr id="103" name="Freeform 56"/>
              <p:cNvSpPr>
                <a:spLocks/>
              </p:cNvSpPr>
              <p:nvPr/>
            </p:nvSpPr>
            <p:spPr bwMode="auto">
              <a:xfrm>
                <a:off x="2076450" y="962025"/>
                <a:ext cx="130175" cy="177800"/>
              </a:xfrm>
              <a:custGeom>
                <a:avLst/>
                <a:gdLst/>
                <a:ahLst/>
                <a:cxnLst>
                  <a:cxn ang="0">
                    <a:pos x="26" y="112"/>
                  </a:cxn>
                  <a:cxn ang="0">
                    <a:pos x="0" y="98"/>
                  </a:cxn>
                  <a:cxn ang="0">
                    <a:pos x="58" y="0"/>
                  </a:cxn>
                  <a:cxn ang="0">
                    <a:pos x="82" y="14"/>
                  </a:cxn>
                  <a:cxn ang="0">
                    <a:pos x="26" y="112"/>
                  </a:cxn>
                </a:cxnLst>
                <a:rect l="0" t="0" r="r" b="b"/>
                <a:pathLst>
                  <a:path w="82" h="112">
                    <a:moveTo>
                      <a:pt x="26" y="112"/>
                    </a:moveTo>
                    <a:lnTo>
                      <a:pt x="0" y="98"/>
                    </a:lnTo>
                    <a:lnTo>
                      <a:pt x="58" y="0"/>
                    </a:lnTo>
                    <a:lnTo>
                      <a:pt x="82" y="14"/>
                    </a:lnTo>
                    <a:lnTo>
                      <a:pt x="26" y="1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zh-CN" altLang="en-US" u="sng"/>
              </a:p>
            </p:txBody>
          </p:sp>
        </p:grpSp>
        <p:sp>
          <p:nvSpPr>
            <p:cNvPr id="8" name="椭圆 7"/>
            <p:cNvSpPr/>
            <p:nvPr/>
          </p:nvSpPr>
          <p:spPr>
            <a:xfrm>
              <a:off x="2571507" y="1884383"/>
              <a:ext cx="1438335" cy="143833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 name="矩形 103"/>
          <p:cNvSpPr/>
          <p:nvPr/>
        </p:nvSpPr>
        <p:spPr>
          <a:xfrm>
            <a:off x="7073643" y="3773565"/>
            <a:ext cx="3614805" cy="923330"/>
          </a:xfrm>
          <a:prstGeom prst="rect">
            <a:avLst/>
          </a:prstGeom>
        </p:spPr>
        <p:txBody>
          <a:bodyPr wrap="square">
            <a:spAutoFit/>
          </a:bodyPr>
          <a:lstStyle/>
          <a:p>
            <a:pPr marL="457200" lvl="1"/>
            <a:r>
              <a:rPr lang="zh-CN" altLang="en-US" dirty="0">
                <a:solidFill>
                  <a:srgbClr val="060607"/>
                </a:solidFill>
                <a:highlight>
                  <a:srgbClr val="FFFFFF"/>
                </a:highlight>
                <a:latin typeface="-apple-system"/>
              </a:rPr>
              <a:t>实时响应患者咨询，包括医疗信息、预约状态、医院导航、等待时间等。</a:t>
            </a:r>
          </a:p>
        </p:txBody>
      </p:sp>
      <p:sp>
        <p:nvSpPr>
          <p:cNvPr id="105" name="矩形 104"/>
          <p:cNvSpPr/>
          <p:nvPr/>
        </p:nvSpPr>
        <p:spPr>
          <a:xfrm>
            <a:off x="8304749" y="3171249"/>
            <a:ext cx="1005404" cy="584775"/>
          </a:xfrm>
          <a:prstGeom prst="rect">
            <a:avLst/>
          </a:prstGeom>
        </p:spPr>
        <p:txBody>
          <a:bodyPr wrap="none">
            <a:spAutoFit/>
          </a:bodyPr>
          <a:lstStyle/>
          <a:p>
            <a:pPr algn="ctr" defTabSz="609585"/>
            <a:r>
              <a:rPr lang="zh-CN" altLang="en-US" sz="3200" dirty="0">
                <a:solidFill>
                  <a:schemeClr val="accent2"/>
                </a:solidFill>
                <a:ea typeface="微软雅黑" charset="0"/>
              </a:rPr>
              <a:t>功能</a:t>
            </a:r>
          </a:p>
        </p:txBody>
      </p:sp>
      <p:grpSp>
        <p:nvGrpSpPr>
          <p:cNvPr id="12" name="组 11"/>
          <p:cNvGrpSpPr/>
          <p:nvPr/>
        </p:nvGrpSpPr>
        <p:grpSpPr>
          <a:xfrm>
            <a:off x="8161482" y="1607292"/>
            <a:ext cx="1438335" cy="1438335"/>
            <a:chOff x="8161482" y="1607292"/>
            <a:chExt cx="1438335" cy="1438335"/>
          </a:xfrm>
        </p:grpSpPr>
        <p:sp>
          <p:nvSpPr>
            <p:cNvPr id="112" name="椭圆 111"/>
            <p:cNvSpPr/>
            <p:nvPr/>
          </p:nvSpPr>
          <p:spPr>
            <a:xfrm>
              <a:off x="8161482" y="1607292"/>
              <a:ext cx="1438335" cy="143833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Freeform 217"/>
            <p:cNvSpPr>
              <a:spLocks noEditPoints="1"/>
            </p:cNvSpPr>
            <p:nvPr/>
          </p:nvSpPr>
          <p:spPr bwMode="auto">
            <a:xfrm>
              <a:off x="8663197" y="2210321"/>
              <a:ext cx="448331" cy="326059"/>
            </a:xfrm>
            <a:custGeom>
              <a:avLst/>
              <a:gdLst/>
              <a:ahLst/>
              <a:cxnLst>
                <a:cxn ang="0">
                  <a:pos x="0" y="32"/>
                </a:cxn>
                <a:cxn ang="0">
                  <a:pos x="176" y="176"/>
                </a:cxn>
                <a:cxn ang="0">
                  <a:pos x="352" y="32"/>
                </a:cxn>
                <a:cxn ang="0">
                  <a:pos x="352" y="0"/>
                </a:cxn>
                <a:cxn ang="0">
                  <a:pos x="0" y="0"/>
                </a:cxn>
                <a:cxn ang="0">
                  <a:pos x="0" y="32"/>
                </a:cxn>
                <a:cxn ang="0">
                  <a:pos x="0" y="228"/>
                </a:cxn>
                <a:cxn ang="0">
                  <a:pos x="86" y="132"/>
                </a:cxn>
                <a:cxn ang="0">
                  <a:pos x="0" y="54"/>
                </a:cxn>
                <a:cxn ang="0">
                  <a:pos x="0" y="228"/>
                </a:cxn>
                <a:cxn ang="0">
                  <a:pos x="352" y="230"/>
                </a:cxn>
                <a:cxn ang="0">
                  <a:pos x="262" y="132"/>
                </a:cxn>
                <a:cxn ang="0">
                  <a:pos x="352" y="56"/>
                </a:cxn>
                <a:cxn ang="0">
                  <a:pos x="352" y="230"/>
                </a:cxn>
                <a:cxn ang="0">
                  <a:pos x="176" y="204"/>
                </a:cxn>
                <a:cxn ang="0">
                  <a:pos x="104" y="144"/>
                </a:cxn>
                <a:cxn ang="0">
                  <a:pos x="0" y="256"/>
                </a:cxn>
                <a:cxn ang="0">
                  <a:pos x="352" y="256"/>
                </a:cxn>
                <a:cxn ang="0">
                  <a:pos x="248" y="144"/>
                </a:cxn>
                <a:cxn ang="0">
                  <a:pos x="176" y="204"/>
                </a:cxn>
              </a:cxnLst>
              <a:rect l="0" t="0" r="r" b="b"/>
              <a:pathLst>
                <a:path w="352" h="256">
                  <a:moveTo>
                    <a:pt x="0" y="32"/>
                  </a:moveTo>
                  <a:lnTo>
                    <a:pt x="176" y="176"/>
                  </a:lnTo>
                  <a:lnTo>
                    <a:pt x="352" y="32"/>
                  </a:lnTo>
                  <a:lnTo>
                    <a:pt x="352" y="0"/>
                  </a:lnTo>
                  <a:lnTo>
                    <a:pt x="0" y="0"/>
                  </a:lnTo>
                  <a:lnTo>
                    <a:pt x="0" y="32"/>
                  </a:lnTo>
                  <a:close/>
                  <a:moveTo>
                    <a:pt x="0" y="228"/>
                  </a:moveTo>
                  <a:lnTo>
                    <a:pt x="86" y="132"/>
                  </a:lnTo>
                  <a:lnTo>
                    <a:pt x="0" y="54"/>
                  </a:lnTo>
                  <a:lnTo>
                    <a:pt x="0" y="228"/>
                  </a:lnTo>
                  <a:close/>
                  <a:moveTo>
                    <a:pt x="352" y="230"/>
                  </a:moveTo>
                  <a:lnTo>
                    <a:pt x="262" y="132"/>
                  </a:lnTo>
                  <a:lnTo>
                    <a:pt x="352" y="56"/>
                  </a:lnTo>
                  <a:lnTo>
                    <a:pt x="352" y="230"/>
                  </a:lnTo>
                  <a:close/>
                  <a:moveTo>
                    <a:pt x="176" y="204"/>
                  </a:moveTo>
                  <a:lnTo>
                    <a:pt x="104" y="144"/>
                  </a:lnTo>
                  <a:lnTo>
                    <a:pt x="0" y="256"/>
                  </a:lnTo>
                  <a:lnTo>
                    <a:pt x="352" y="256"/>
                  </a:lnTo>
                  <a:lnTo>
                    <a:pt x="248" y="144"/>
                  </a:lnTo>
                  <a:lnTo>
                    <a:pt x="176" y="20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4" name="标题 1">
            <a:extLst>
              <a:ext uri="{FF2B5EF4-FFF2-40B4-BE49-F238E27FC236}">
                <a16:creationId xmlns:a16="http://schemas.microsoft.com/office/drawing/2014/main" id="{6C21CC91-7516-AB7A-6A0F-C62D64A5B78B}"/>
              </a:ext>
            </a:extLst>
          </p:cNvPr>
          <p:cNvSpPr txBox="1">
            <a:spLocks/>
          </p:cNvSpPr>
          <p:nvPr/>
        </p:nvSpPr>
        <p:spPr>
          <a:xfrm>
            <a:off x="3503473" y="239467"/>
            <a:ext cx="5185053" cy="658113"/>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zh-CN" altLang="en-US" sz="2800" dirty="0">
                <a:latin typeface="+mj-ea"/>
              </a:rPr>
              <a:t>医院查询系统智能客服</a:t>
            </a:r>
            <a:r>
              <a:rPr lang="zh-CN" altLang="en-US" dirty="0"/>
              <a:t>概述</a:t>
            </a:r>
          </a:p>
        </p:txBody>
      </p:sp>
      <p:sp>
        <p:nvSpPr>
          <p:cNvPr id="2" name="文本框 1">
            <a:extLst>
              <a:ext uri="{FF2B5EF4-FFF2-40B4-BE49-F238E27FC236}">
                <a16:creationId xmlns:a16="http://schemas.microsoft.com/office/drawing/2014/main" id="{9B1107C6-528D-89B4-D8E8-78369007D491}"/>
              </a:ext>
            </a:extLst>
          </p:cNvPr>
          <p:cNvSpPr txBox="1"/>
          <p:nvPr/>
        </p:nvSpPr>
        <p:spPr>
          <a:xfrm>
            <a:off x="7590443" y="4950700"/>
            <a:ext cx="3042170" cy="923330"/>
          </a:xfrm>
          <a:prstGeom prst="rect">
            <a:avLst/>
          </a:prstGeom>
          <a:noFill/>
        </p:spPr>
        <p:txBody>
          <a:bodyPr wrap="square" rtlCol="0">
            <a:spAutoFit/>
          </a:bodyPr>
          <a:lstStyle/>
          <a:p>
            <a:r>
              <a:rPr lang="zh-CN" altLang="en-US" dirty="0">
                <a:solidFill>
                  <a:srgbClr val="060607"/>
                </a:solidFill>
                <a:highlight>
                  <a:srgbClr val="FFFFFF"/>
                </a:highlight>
                <a:latin typeface="-apple-system"/>
              </a:rPr>
              <a:t>为医院工作人员提供快速访问内部数据和操作的途径。</a:t>
            </a:r>
          </a:p>
          <a:p>
            <a:endParaRPr lang="zh-CN" altLang="en-US" dirty="0"/>
          </a:p>
        </p:txBody>
      </p:sp>
    </p:spTree>
    <p:extLst>
      <p:ext uri="{BB962C8B-B14F-4D97-AF65-F5344CB8AC3E}">
        <p14:creationId xmlns:p14="http://schemas.microsoft.com/office/powerpoint/2010/main" val="131961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A85536B-CF2B-4BA9-B5F5-5B02060EC1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741579"/>
            <a:ext cx="6000213" cy="3374843"/>
          </a:xfrm>
          <a:prstGeom prst="rect">
            <a:avLst/>
          </a:prstGeom>
        </p:spPr>
      </p:pic>
      <p:sp>
        <p:nvSpPr>
          <p:cNvPr id="5" name="标题 4"/>
          <p:cNvSpPr>
            <a:spLocks noGrp="1"/>
          </p:cNvSpPr>
          <p:nvPr>
            <p:ph type="title"/>
          </p:nvPr>
        </p:nvSpPr>
        <p:spPr>
          <a:xfrm>
            <a:off x="6938793" y="2191860"/>
            <a:ext cx="4908447" cy="871766"/>
          </a:xfrm>
        </p:spPr>
        <p:txBody>
          <a:bodyPr>
            <a:normAutofit/>
          </a:bodyPr>
          <a:lstStyle/>
          <a:p>
            <a:r>
              <a:rPr lang="zh-CN" altLang="en-US" sz="3200" dirty="0">
                <a:solidFill>
                  <a:schemeClr val="accent2"/>
                </a:solidFill>
              </a:rPr>
              <a:t>技术特点</a:t>
            </a:r>
          </a:p>
        </p:txBody>
      </p:sp>
      <p:sp>
        <p:nvSpPr>
          <p:cNvPr id="16" name="文本占位符 15">
            <a:extLst>
              <a:ext uri="{FF2B5EF4-FFF2-40B4-BE49-F238E27FC236}">
                <a16:creationId xmlns:a16="http://schemas.microsoft.com/office/drawing/2014/main" id="{58D66A8F-4D8C-47F2-8924-81FD1EC24477}"/>
              </a:ext>
            </a:extLst>
          </p:cNvPr>
          <p:cNvSpPr>
            <a:spLocks noGrp="1"/>
          </p:cNvSpPr>
          <p:nvPr>
            <p:ph type="body" sz="quarter" idx="15"/>
          </p:nvPr>
        </p:nvSpPr>
        <p:spPr>
          <a:xfrm>
            <a:off x="4368156" y="3240059"/>
            <a:ext cx="2238112" cy="1026144"/>
          </a:xfrm>
          <a:solidFill>
            <a:srgbClr val="4969A5"/>
          </a:solidFill>
          <a:ln>
            <a:solidFill>
              <a:srgbClr val="4969A5"/>
            </a:solidFill>
          </a:ln>
        </p:spPr>
        <p:style>
          <a:lnRef idx="1">
            <a:schemeClr val="accent2"/>
          </a:lnRef>
          <a:fillRef idx="3">
            <a:schemeClr val="accent2"/>
          </a:fillRef>
          <a:effectRef idx="2">
            <a:schemeClr val="accent2"/>
          </a:effectRef>
          <a:fontRef idx="minor">
            <a:schemeClr val="lt1"/>
          </a:fontRef>
        </p:style>
        <p:txBody>
          <a:bodyPr/>
          <a:lstStyle/>
          <a:p>
            <a:endParaRPr lang="zh-CN" altLang="en-US" dirty="0"/>
          </a:p>
        </p:txBody>
      </p:sp>
      <p:sp>
        <p:nvSpPr>
          <p:cNvPr id="9" name="文本框 8">
            <a:extLst>
              <a:ext uri="{FF2B5EF4-FFF2-40B4-BE49-F238E27FC236}">
                <a16:creationId xmlns:a16="http://schemas.microsoft.com/office/drawing/2014/main" id="{04F69230-F3A6-4586-9371-A858F4763E9F}"/>
              </a:ext>
            </a:extLst>
          </p:cNvPr>
          <p:cNvSpPr txBox="1"/>
          <p:nvPr/>
        </p:nvSpPr>
        <p:spPr>
          <a:xfrm>
            <a:off x="4976697" y="3308177"/>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787CC4F1-B141-4672-9BC7-F9B95A7E6C58}"/>
              </a:ext>
            </a:extLst>
          </p:cNvPr>
          <p:cNvPicPr>
            <a:picLocks noChangeAspect="1"/>
          </p:cNvPicPr>
          <p:nvPr/>
        </p:nvPicPr>
        <p:blipFill>
          <a:blip r:embed="rId3">
            <a:duotone>
              <a:srgbClr val="4472C4">
                <a:shade val="45000"/>
                <a:satMod val="135000"/>
              </a:srgbClr>
              <a:prstClr val="white"/>
            </a:duotone>
            <a:extLst>
              <a:ext uri="{BEBA8EAE-BF5A-486C-A8C5-ECC9F3942E4B}">
                <a14:imgProps xmlns:a14="http://schemas.microsoft.com/office/drawing/2010/main">
                  <a14:imgLayer r:embed="rId4">
                    <a14:imgEffect>
                      <a14:colorTemperature colorTemp="7200"/>
                    </a14:imgEffect>
                    <a14:imgEffect>
                      <a14:saturation sat="400000"/>
                    </a14:imgEffect>
                    <a14:imgEffect>
                      <a14:brightnessContrast bright="-20000" contrast="40000"/>
                    </a14:imgEffect>
                  </a14:imgLayer>
                </a14:imgProps>
              </a:ext>
            </a:extLst>
          </a:blip>
          <a:stretch>
            <a:fillRect/>
          </a:stretch>
        </p:blipFill>
        <p:spPr>
          <a:xfrm>
            <a:off x="9097080" y="-8259"/>
            <a:ext cx="2859030" cy="1374651"/>
          </a:xfrm>
          <a:prstGeom prst="rect">
            <a:avLst/>
          </a:prstGeom>
          <a:noFill/>
          <a:ln>
            <a:noFill/>
          </a:ln>
          <a:effectLst/>
        </p:spPr>
      </p:pic>
      <p:sp>
        <p:nvSpPr>
          <p:cNvPr id="10" name="文本占位符 5">
            <a:extLst>
              <a:ext uri="{FF2B5EF4-FFF2-40B4-BE49-F238E27FC236}">
                <a16:creationId xmlns:a16="http://schemas.microsoft.com/office/drawing/2014/main" id="{5BEDCD34-588E-403E-9C5A-9BD76D3FDC46}"/>
              </a:ext>
            </a:extLst>
          </p:cNvPr>
          <p:cNvSpPr>
            <a:spLocks noGrp="1"/>
          </p:cNvSpPr>
          <p:nvPr>
            <p:ph type="body" idx="1"/>
          </p:nvPr>
        </p:nvSpPr>
        <p:spPr>
          <a:xfrm>
            <a:off x="6932552" y="3361875"/>
            <a:ext cx="4914688" cy="2405080"/>
          </a:xfrm>
        </p:spPr>
        <p:txBody>
          <a:bodyPr>
            <a:normAutofit/>
          </a:bodyPr>
          <a:lstStyle/>
          <a:p>
            <a:r>
              <a:rPr lang="en-US" altLang="zh-CN" dirty="0" err="1">
                <a:solidFill>
                  <a:srgbClr val="060607"/>
                </a:solidFill>
                <a:highlight>
                  <a:srgbClr val="FFFFFF"/>
                </a:highlight>
                <a:latin typeface="-apple-system"/>
              </a:rPr>
              <a:t>LangChain</a:t>
            </a:r>
            <a:r>
              <a:rPr lang="zh-CN" altLang="en-US" dirty="0">
                <a:solidFill>
                  <a:srgbClr val="060607"/>
                </a:solidFill>
                <a:highlight>
                  <a:srgbClr val="FFFFFF"/>
                </a:highlight>
                <a:latin typeface="-apple-system"/>
              </a:rPr>
              <a:t>框架：用于构建和部署</a:t>
            </a:r>
            <a:r>
              <a:rPr lang="en-US" altLang="zh-CN" dirty="0">
                <a:solidFill>
                  <a:srgbClr val="060607"/>
                </a:solidFill>
                <a:highlight>
                  <a:srgbClr val="FFFFFF"/>
                </a:highlight>
                <a:latin typeface="-apple-system"/>
              </a:rPr>
              <a:t>LLM</a:t>
            </a:r>
            <a:r>
              <a:rPr lang="zh-CN" altLang="en-US" dirty="0">
                <a:solidFill>
                  <a:srgbClr val="060607"/>
                </a:solidFill>
                <a:highlight>
                  <a:srgbClr val="FFFFFF"/>
                </a:highlight>
                <a:latin typeface="-apple-system"/>
              </a:rPr>
              <a:t>的应用程序框架</a:t>
            </a:r>
            <a:endParaRPr lang="en-US" altLang="zh-CN" dirty="0">
              <a:solidFill>
                <a:srgbClr val="060607"/>
              </a:solidFill>
              <a:highlight>
                <a:srgbClr val="FFFFFF"/>
              </a:highlight>
              <a:latin typeface="-apple-system"/>
            </a:endParaRPr>
          </a:p>
          <a:p>
            <a:r>
              <a:rPr lang="zh-CN" altLang="en-US" dirty="0">
                <a:solidFill>
                  <a:srgbClr val="060607"/>
                </a:solidFill>
                <a:highlight>
                  <a:srgbClr val="FFFFFF"/>
                </a:highlight>
                <a:latin typeface="-apple-system"/>
              </a:rPr>
              <a:t>核心语言模型：使用的 </a:t>
            </a:r>
            <a:r>
              <a:rPr lang="en-US" altLang="zh-CN" dirty="0">
                <a:solidFill>
                  <a:srgbClr val="060607"/>
                </a:solidFill>
                <a:highlight>
                  <a:srgbClr val="FFFFFF"/>
                </a:highlight>
                <a:latin typeface="-apple-system"/>
              </a:rPr>
              <a:t>LLM</a:t>
            </a:r>
            <a:r>
              <a:rPr lang="zh-CN" altLang="en-US" dirty="0">
                <a:solidFill>
                  <a:srgbClr val="060607"/>
                </a:solidFill>
                <a:highlight>
                  <a:srgbClr val="FFFFFF"/>
                </a:highlight>
                <a:latin typeface="-apple-system"/>
              </a:rPr>
              <a:t>（大型语言模型</a:t>
            </a:r>
            <a:r>
              <a:rPr lang="en-US" altLang="zh-CN" dirty="0" err="1">
                <a:solidFill>
                  <a:srgbClr val="060607"/>
                </a:solidFill>
                <a:highlight>
                  <a:srgbClr val="FFFFFF"/>
                </a:highlight>
                <a:latin typeface="-apple-system"/>
              </a:rPr>
              <a:t>qwen</a:t>
            </a:r>
            <a:r>
              <a:rPr lang="en-US" altLang="zh-CN" dirty="0">
                <a:solidFill>
                  <a:srgbClr val="060607"/>
                </a:solidFill>
                <a:highlight>
                  <a:srgbClr val="FFFFFF"/>
                </a:highlight>
                <a:latin typeface="-apple-system"/>
              </a:rPr>
              <a:t> 7b</a:t>
            </a:r>
            <a:r>
              <a:rPr lang="zh-CN" altLang="en-US" dirty="0">
                <a:solidFill>
                  <a:srgbClr val="060607"/>
                </a:solidFill>
                <a:highlight>
                  <a:srgbClr val="FFFFFF"/>
                </a:highlight>
                <a:latin typeface="-apple-system"/>
              </a:rPr>
              <a:t>）的优势</a:t>
            </a:r>
          </a:p>
          <a:p>
            <a:r>
              <a:rPr lang="en-US" altLang="zh-CN" dirty="0">
                <a:solidFill>
                  <a:srgbClr val="060607"/>
                </a:solidFill>
                <a:highlight>
                  <a:srgbClr val="FFFFFF"/>
                </a:highlight>
                <a:latin typeface="-apple-system"/>
              </a:rPr>
              <a:t>RAG</a:t>
            </a:r>
            <a:r>
              <a:rPr lang="zh-CN" altLang="en-US" dirty="0">
                <a:solidFill>
                  <a:srgbClr val="060607"/>
                </a:solidFill>
                <a:highlight>
                  <a:srgbClr val="FFFFFF"/>
                </a:highlight>
                <a:latin typeface="-apple-system"/>
              </a:rPr>
              <a:t>（检索增强生成）技术： </a:t>
            </a:r>
            <a:r>
              <a:rPr lang="en-US" altLang="zh-CN" dirty="0">
                <a:solidFill>
                  <a:srgbClr val="060607"/>
                </a:solidFill>
                <a:highlight>
                  <a:srgbClr val="FFFFFF"/>
                </a:highlight>
                <a:latin typeface="-apple-system"/>
              </a:rPr>
              <a:t>RAG </a:t>
            </a:r>
            <a:r>
              <a:rPr lang="zh-CN" altLang="en-US" dirty="0">
                <a:solidFill>
                  <a:srgbClr val="060607"/>
                </a:solidFill>
                <a:highlight>
                  <a:srgbClr val="FFFFFF"/>
                </a:highlight>
                <a:latin typeface="-apple-system"/>
              </a:rPr>
              <a:t>提升查询准确性</a:t>
            </a:r>
          </a:p>
          <a:p>
            <a:r>
              <a:rPr lang="en-US" altLang="zh-CN" dirty="0">
                <a:solidFill>
                  <a:srgbClr val="060607"/>
                </a:solidFill>
                <a:highlight>
                  <a:srgbClr val="FFFFFF"/>
                </a:highlight>
                <a:latin typeface="-apple-system"/>
              </a:rPr>
              <a:t>Neo4j </a:t>
            </a:r>
            <a:r>
              <a:rPr lang="zh-CN" altLang="en-US" dirty="0">
                <a:solidFill>
                  <a:srgbClr val="060607"/>
                </a:solidFill>
                <a:highlight>
                  <a:srgbClr val="FFFFFF"/>
                </a:highlight>
                <a:latin typeface="-apple-system"/>
              </a:rPr>
              <a:t>图数据库：展示图数据库在处理复杂关系查询中的作用</a:t>
            </a:r>
          </a:p>
          <a:p>
            <a:r>
              <a:rPr lang="en-US" altLang="zh-CN" dirty="0" err="1">
                <a:solidFill>
                  <a:srgbClr val="060607"/>
                </a:solidFill>
                <a:highlight>
                  <a:srgbClr val="FFFFFF"/>
                </a:highlight>
                <a:latin typeface="-apple-system"/>
              </a:rPr>
              <a:t>FastAPI</a:t>
            </a:r>
            <a:r>
              <a:rPr lang="en-US" altLang="zh-CN" dirty="0">
                <a:solidFill>
                  <a:srgbClr val="060607"/>
                </a:solidFill>
                <a:highlight>
                  <a:srgbClr val="FFFFFF"/>
                </a:highlight>
                <a:latin typeface="-apple-system"/>
              </a:rPr>
              <a:t> </a:t>
            </a:r>
            <a:r>
              <a:rPr lang="zh-CN" altLang="en-US" dirty="0">
                <a:solidFill>
                  <a:srgbClr val="060607"/>
                </a:solidFill>
                <a:highlight>
                  <a:srgbClr val="FFFFFF"/>
                </a:highlight>
                <a:latin typeface="-apple-system"/>
              </a:rPr>
              <a:t>和 </a:t>
            </a:r>
            <a:r>
              <a:rPr lang="en-US" altLang="zh-CN" dirty="0" err="1">
                <a:solidFill>
                  <a:srgbClr val="060607"/>
                </a:solidFill>
                <a:highlight>
                  <a:srgbClr val="FFFFFF"/>
                </a:highlight>
                <a:latin typeface="-apple-system"/>
              </a:rPr>
              <a:t>Streamlit</a:t>
            </a:r>
            <a:r>
              <a:rPr lang="zh-CN" altLang="en-US" dirty="0">
                <a:solidFill>
                  <a:srgbClr val="060607"/>
                </a:solidFill>
                <a:highlight>
                  <a:srgbClr val="FFFFFF"/>
                </a:highlight>
                <a:latin typeface="-apple-system"/>
              </a:rPr>
              <a:t>：部署和用户界面开发应用</a:t>
            </a:r>
            <a:endParaRPr lang="en-US" altLang="zh-CN" dirty="0">
              <a:solidFill>
                <a:srgbClr val="060607"/>
              </a:solidFill>
              <a:highlight>
                <a:srgbClr val="FFFFFF"/>
              </a:highlight>
              <a:latin typeface="-apple-system"/>
            </a:endParaRPr>
          </a:p>
          <a:p>
            <a:r>
              <a:rPr lang="en-US" altLang="zh-CN" dirty="0">
                <a:solidFill>
                  <a:srgbClr val="060607"/>
                </a:solidFill>
                <a:highlight>
                  <a:srgbClr val="FFFFFF"/>
                </a:highlight>
                <a:latin typeface="-apple-system"/>
              </a:rPr>
              <a:t>*</a:t>
            </a:r>
            <a:r>
              <a:rPr lang="zh-CN" altLang="en-US" dirty="0">
                <a:solidFill>
                  <a:srgbClr val="060607"/>
                </a:solidFill>
                <a:highlight>
                  <a:srgbClr val="FFFFFF"/>
                </a:highlight>
                <a:latin typeface="-apple-system"/>
              </a:rPr>
              <a:t>使用</a:t>
            </a:r>
            <a:r>
              <a:rPr lang="en-US" altLang="zh-CN" dirty="0">
                <a:solidFill>
                  <a:srgbClr val="060607"/>
                </a:solidFill>
                <a:highlight>
                  <a:srgbClr val="FFFFFF"/>
                </a:highlight>
                <a:latin typeface="-apple-system"/>
              </a:rPr>
              <a:t>intel</a:t>
            </a:r>
            <a:r>
              <a:rPr lang="zh-CN" altLang="en-US" dirty="0">
                <a:solidFill>
                  <a:srgbClr val="060607"/>
                </a:solidFill>
                <a:highlight>
                  <a:srgbClr val="FFFFFF"/>
                </a:highlight>
                <a:latin typeface="-apple-system"/>
              </a:rPr>
              <a:t>软硬件技术优化：模型优化加速</a:t>
            </a:r>
            <a:r>
              <a:rPr lang="en-US" altLang="zh-CN" dirty="0">
                <a:solidFill>
                  <a:srgbClr val="060607"/>
                </a:solidFill>
                <a:highlight>
                  <a:srgbClr val="FFFFFF"/>
                </a:highlight>
                <a:latin typeface="-apple-system"/>
              </a:rPr>
              <a:t>(</a:t>
            </a:r>
            <a:r>
              <a:rPr lang="zh-CN" altLang="en-US" dirty="0">
                <a:solidFill>
                  <a:srgbClr val="060607"/>
                </a:solidFill>
                <a:highlight>
                  <a:srgbClr val="FFFFFF"/>
                </a:highlight>
                <a:latin typeface="-apple-system"/>
              </a:rPr>
              <a:t>调试中</a:t>
            </a:r>
            <a:r>
              <a:rPr lang="en-US" altLang="zh-CN" dirty="0">
                <a:solidFill>
                  <a:srgbClr val="060607"/>
                </a:solidFill>
                <a:highlight>
                  <a:srgbClr val="FFFFFF"/>
                </a:highlight>
                <a:latin typeface="-apple-system"/>
              </a:rPr>
              <a:t>)</a:t>
            </a:r>
            <a:endParaRPr lang="zh-CN" altLang="en-US" dirty="0">
              <a:solidFill>
                <a:srgbClr val="060607"/>
              </a:solidFill>
              <a:highlight>
                <a:srgbClr val="FFFFFF"/>
              </a:highlight>
              <a:latin typeface="-apple-system"/>
            </a:endParaRPr>
          </a:p>
          <a:p>
            <a:pPr algn="ctr">
              <a:lnSpc>
                <a:spcPct val="130000"/>
              </a:lnSpc>
            </a:pPr>
            <a:r>
              <a:rPr lang="zh-CN" altLang="en-US" sz="1100" dirty="0">
                <a:solidFill>
                  <a:srgbClr val="FFFFFF">
                    <a:lumMod val="50000"/>
                  </a:srgbClr>
                </a:solidFill>
                <a:latin typeface="微软雅黑" charset="0"/>
                <a:ea typeface="微软雅黑" charset="0"/>
              </a:rPr>
              <a:t>。</a:t>
            </a:r>
          </a:p>
        </p:txBody>
      </p:sp>
    </p:spTree>
    <p:extLst>
      <p:ext uri="{BB962C8B-B14F-4D97-AF65-F5344CB8AC3E}">
        <p14:creationId xmlns:p14="http://schemas.microsoft.com/office/powerpoint/2010/main" val="363485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6a600ea8-4c8b-4f96-a0de-9b61456990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BA3C97-41EF-4BDC-A7C0-540646FE7910}"/>
              </a:ext>
            </a:extLst>
          </p:cNvPr>
          <p:cNvGrpSpPr>
            <a:grpSpLocks noChangeAspect="1"/>
          </p:cNvGrpSpPr>
          <p:nvPr>
            <p:custDataLst>
              <p:tags r:id="rId1"/>
            </p:custDataLst>
          </p:nvPr>
        </p:nvGrpSpPr>
        <p:grpSpPr>
          <a:xfrm>
            <a:off x="778307" y="1601314"/>
            <a:ext cx="10628487" cy="4403769"/>
            <a:chOff x="778307" y="1601314"/>
            <a:chExt cx="10628487" cy="4403769"/>
          </a:xfrm>
        </p:grpSpPr>
        <p:cxnSp>
          <p:nvCxnSpPr>
            <p:cNvPr id="8" name="直接连接符 7">
              <a:extLst>
                <a:ext uri="{FF2B5EF4-FFF2-40B4-BE49-F238E27FC236}">
                  <a16:creationId xmlns:a16="http://schemas.microsoft.com/office/drawing/2014/main" id="{B71F3905-2895-46F1-A9DB-D0077777512A}"/>
                </a:ext>
              </a:extLst>
            </p:cNvPr>
            <p:cNvCxnSpPr/>
            <p:nvPr/>
          </p:nvCxnSpPr>
          <p:spPr>
            <a:xfrm>
              <a:off x="4584626" y="3405883"/>
              <a:ext cx="0" cy="2599200"/>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28F6E50-C5F8-4133-B41E-463030D09E80}"/>
                </a:ext>
              </a:extLst>
            </p:cNvPr>
            <p:cNvCxnSpPr/>
            <p:nvPr/>
          </p:nvCxnSpPr>
          <p:spPr>
            <a:xfrm>
              <a:off x="6928801" y="3405883"/>
              <a:ext cx="0" cy="2597318"/>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B59EBDC-F71A-4FC9-B6B7-C5E9FD71AEF2}"/>
                </a:ext>
              </a:extLst>
            </p:cNvPr>
            <p:cNvCxnSpPr/>
            <p:nvPr/>
          </p:nvCxnSpPr>
          <p:spPr>
            <a:xfrm>
              <a:off x="9272976" y="3405883"/>
              <a:ext cx="0" cy="2597318"/>
            </a:xfrm>
            <a:prstGeom prst="line">
              <a:avLst/>
            </a:prstGeom>
            <a:ln w="3175" cap="rnd">
              <a:solidFill>
                <a:schemeClr val="bg1">
                  <a:lumMod val="75000"/>
                </a:schemeClr>
              </a:solidFill>
              <a:round/>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3" name="iś1ïḋê">
              <a:extLst>
                <a:ext uri="{FF2B5EF4-FFF2-40B4-BE49-F238E27FC236}">
                  <a16:creationId xmlns:a16="http://schemas.microsoft.com/office/drawing/2014/main" id="{48D9846A-64B8-4124-8136-9CCD6596C3A7}"/>
                </a:ext>
              </a:extLst>
            </p:cNvPr>
            <p:cNvSpPr txBox="1"/>
            <p:nvPr/>
          </p:nvSpPr>
          <p:spPr>
            <a:xfrm>
              <a:off x="778307" y="1601314"/>
              <a:ext cx="3624011" cy="3677695"/>
            </a:xfrm>
            <a:prstGeom prst="rect">
              <a:avLst/>
            </a:prstGeom>
            <a:noFill/>
          </p:spPr>
          <p:txBody>
            <a:bodyPr wrap="square" lIns="90000" tIns="46800" rIns="90000" bIns="46800" rtlCol="0">
              <a:normAutofit lnSpcReduction="10000"/>
            </a:bodyPr>
            <a:lstStyle/>
            <a:p>
              <a:pPr>
                <a:lnSpc>
                  <a:spcPct val="150000"/>
                </a:lnSpc>
              </a:pPr>
              <a:r>
                <a:rPr lang="zh-CN" altLang="en-US" sz="1400" b="1" dirty="0"/>
                <a:t>深度学习与自然语言处理</a:t>
              </a:r>
              <a:r>
                <a:rPr lang="zh-CN" altLang="en-US" sz="1400" dirty="0"/>
                <a:t>：</a:t>
              </a:r>
              <a:r>
                <a:rPr lang="zh-CN" altLang="en-US" sz="1200" dirty="0"/>
                <a:t>提供先进大型语言模型通义千问</a:t>
              </a:r>
              <a:r>
                <a:rPr lang="en-US" altLang="zh-CN" sz="1200" dirty="0" err="1"/>
                <a:t>qwen</a:t>
              </a:r>
              <a:r>
                <a:rPr lang="en-US" altLang="zh-CN" sz="1200" dirty="0"/>
                <a:t> 7b</a:t>
              </a:r>
              <a:r>
                <a:rPr lang="zh-CN" altLang="en-US" sz="1200" dirty="0"/>
                <a:t>，结合深度学习技术，实现对自然语言的精准理解和处理。</a:t>
              </a:r>
            </a:p>
            <a:p>
              <a:pPr>
                <a:lnSpc>
                  <a:spcPct val="150000"/>
                </a:lnSpc>
              </a:pPr>
              <a:r>
                <a:rPr lang="zh-CN" altLang="en-US" sz="1400" b="1" dirty="0"/>
                <a:t>人性化交互</a:t>
              </a:r>
              <a:r>
                <a:rPr lang="zh-CN" altLang="en-US" sz="1400" dirty="0"/>
                <a:t>： </a:t>
              </a:r>
              <a:r>
                <a:rPr lang="zh-CN" altLang="en-US" sz="1200" dirty="0"/>
                <a:t>通过模拟人类的对话方式，提供流畅、友好的用户体验，使得聊天机器人的回答更加贴近真实交流。</a:t>
              </a:r>
            </a:p>
            <a:p>
              <a:pPr>
                <a:lnSpc>
                  <a:spcPct val="150000"/>
                </a:lnSpc>
              </a:pPr>
              <a:r>
                <a:rPr lang="zh-CN" altLang="en-US" sz="1400" b="1" dirty="0"/>
                <a:t>上下文理解</a:t>
              </a:r>
              <a:r>
                <a:rPr lang="zh-CN" altLang="en-US" sz="1400" dirty="0"/>
                <a:t>： </a:t>
              </a:r>
              <a:r>
                <a:rPr lang="zh-CN" altLang="en-US" sz="1200" dirty="0"/>
                <a:t>模型能够记忆对话上下文，即使是长对话也能够保持话题的连贯性和逻辑性。</a:t>
              </a:r>
            </a:p>
            <a:p>
              <a:pPr>
                <a:lnSpc>
                  <a:spcPct val="150000"/>
                </a:lnSpc>
              </a:pPr>
              <a:r>
                <a:rPr lang="en-US" altLang="zh-CN" sz="1400" b="1" dirty="0"/>
                <a:t>Agent </a:t>
              </a:r>
              <a:r>
                <a:rPr lang="zh-CN" altLang="en-US" sz="1400" b="1" dirty="0"/>
                <a:t>的智能</a:t>
              </a:r>
              <a:r>
                <a:rPr lang="zh-CN" altLang="en-US" sz="1400" dirty="0"/>
                <a:t>：</a:t>
              </a:r>
              <a:r>
                <a:rPr lang="zh-CN" altLang="en-US" sz="1200" dirty="0"/>
                <a:t>不仅可以处理语言，还能执行任务，如检索信息、预订服务或解答复杂查询。</a:t>
              </a:r>
            </a:p>
            <a:p>
              <a:pPr>
                <a:lnSpc>
                  <a:spcPct val="150000"/>
                </a:lnSpc>
              </a:pPr>
              <a:r>
                <a:rPr lang="zh-CN" altLang="en-US" sz="1400" b="1" dirty="0"/>
                <a:t>定制化与优化</a:t>
              </a:r>
              <a:r>
                <a:rPr lang="zh-CN" altLang="en-US" sz="1400" dirty="0"/>
                <a:t>： </a:t>
              </a:r>
              <a:r>
                <a:rPr lang="zh-CN" altLang="en-US" sz="1200" dirty="0"/>
                <a:t>通过定制化和优化，使语言模型更好地适应医疗领域的特定需求，确保提供专业、准确的医疗信息和建议。</a:t>
              </a:r>
            </a:p>
          </p:txBody>
        </p:sp>
        <p:grpSp>
          <p:nvGrpSpPr>
            <p:cNvPr id="14" name="iṡliḓê">
              <a:extLst>
                <a:ext uri="{FF2B5EF4-FFF2-40B4-BE49-F238E27FC236}">
                  <a16:creationId xmlns:a16="http://schemas.microsoft.com/office/drawing/2014/main" id="{CC8C5FE2-A961-405A-87BF-D99D01E21DB3}"/>
                </a:ext>
              </a:extLst>
            </p:cNvPr>
            <p:cNvGrpSpPr/>
            <p:nvPr/>
          </p:nvGrpSpPr>
          <p:grpSpPr>
            <a:xfrm>
              <a:off x="4621943" y="3773391"/>
              <a:ext cx="2220664" cy="1505619"/>
              <a:chOff x="4405378" y="1370398"/>
              <a:chExt cx="2220664" cy="1505619"/>
            </a:xfrm>
          </p:grpSpPr>
          <p:sp>
            <p:nvSpPr>
              <p:cNvPr id="21" name="iṧḻide">
                <a:extLst>
                  <a:ext uri="{FF2B5EF4-FFF2-40B4-BE49-F238E27FC236}">
                    <a16:creationId xmlns:a16="http://schemas.microsoft.com/office/drawing/2014/main" id="{39340196-E1AA-4B49-976A-BF366BB2B662}"/>
                  </a:ext>
                </a:extLst>
              </p:cNvPr>
              <p:cNvSpPr/>
              <p:nvPr/>
            </p:nvSpPr>
            <p:spPr bwMode="auto">
              <a:xfrm>
                <a:off x="4416940" y="1745091"/>
                <a:ext cx="2108063" cy="113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1200" dirty="0"/>
                  <a:t>结合检索系统和生成模型，通过检索最相关信息来增强回答的准确性和相关性</a:t>
                </a:r>
                <a:r>
                  <a:rPr lang="zh-CN" altLang="en-US" sz="1100" dirty="0">
                    <a:solidFill>
                      <a:srgbClr val="FFFFFF">
                        <a:lumMod val="50000"/>
                      </a:srgbClr>
                    </a:solidFill>
                    <a:latin typeface="微软雅黑" charset="0"/>
                    <a:ea typeface="微软雅黑" charset="0"/>
                  </a:rPr>
                  <a:t>。</a:t>
                </a:r>
              </a:p>
            </p:txBody>
          </p:sp>
          <p:sp>
            <p:nvSpPr>
              <p:cNvPr id="22" name="iṥ1iďê">
                <a:extLst>
                  <a:ext uri="{FF2B5EF4-FFF2-40B4-BE49-F238E27FC236}">
                    <a16:creationId xmlns:a16="http://schemas.microsoft.com/office/drawing/2014/main" id="{4D5C24C6-4DD0-4193-AD42-019C1134797B}"/>
                  </a:ext>
                </a:extLst>
              </p:cNvPr>
              <p:cNvSpPr txBox="1"/>
              <p:nvPr/>
            </p:nvSpPr>
            <p:spPr bwMode="auto">
              <a:xfrm>
                <a:off x="4405378" y="1370398"/>
                <a:ext cx="2220664"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47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b="1" i="0" dirty="0">
                  <a:solidFill>
                    <a:srgbClr val="060607"/>
                  </a:solidFill>
                  <a:effectLst/>
                  <a:highlight>
                    <a:srgbClr val="FFFFFF"/>
                  </a:highlight>
                  <a:latin typeface="-apple-system"/>
                </a:endParaRPr>
              </a:p>
              <a:p>
                <a:pPr latinLnBrk="0"/>
                <a:r>
                  <a:rPr lang="en-US" altLang="zh-CN" sz="2900" b="1" dirty="0">
                    <a:solidFill>
                      <a:srgbClr val="060607"/>
                    </a:solidFill>
                    <a:highlight>
                      <a:srgbClr val="FFFFFF"/>
                    </a:highlight>
                    <a:latin typeface="-apple-system"/>
                  </a:rPr>
                  <a:t>RAG</a:t>
                </a:r>
                <a:endParaRPr lang="zh-CN" altLang="en-US" sz="2900" b="1" dirty="0">
                  <a:solidFill>
                    <a:srgbClr val="060607"/>
                  </a:solidFill>
                  <a:highlight>
                    <a:srgbClr val="FFFFFF"/>
                  </a:highlight>
                  <a:latin typeface="-apple-system"/>
                </a:endParaRPr>
              </a:p>
            </p:txBody>
          </p:sp>
        </p:grpSp>
        <p:grpSp>
          <p:nvGrpSpPr>
            <p:cNvPr id="15" name="işḻîḓê">
              <a:extLst>
                <a:ext uri="{FF2B5EF4-FFF2-40B4-BE49-F238E27FC236}">
                  <a16:creationId xmlns:a16="http://schemas.microsoft.com/office/drawing/2014/main" id="{AFFAD180-085C-46C7-8463-CE2C47C05BA3}"/>
                </a:ext>
              </a:extLst>
            </p:cNvPr>
            <p:cNvGrpSpPr/>
            <p:nvPr/>
          </p:nvGrpSpPr>
          <p:grpSpPr>
            <a:xfrm>
              <a:off x="6943702" y="3773391"/>
              <a:ext cx="2130479" cy="1505619"/>
              <a:chOff x="4394524" y="1370398"/>
              <a:chExt cx="2130479" cy="1505619"/>
            </a:xfrm>
          </p:grpSpPr>
          <p:sp>
            <p:nvSpPr>
              <p:cNvPr id="19" name="i$ḷîdé">
                <a:extLst>
                  <a:ext uri="{FF2B5EF4-FFF2-40B4-BE49-F238E27FC236}">
                    <a16:creationId xmlns:a16="http://schemas.microsoft.com/office/drawing/2014/main" id="{39340196-E1AA-4B49-976A-BF366BB2B662}"/>
                  </a:ext>
                </a:extLst>
              </p:cNvPr>
              <p:cNvSpPr/>
              <p:nvPr/>
            </p:nvSpPr>
            <p:spPr bwMode="auto">
              <a:xfrm>
                <a:off x="4416940" y="1745091"/>
                <a:ext cx="2108063" cy="113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1200" dirty="0"/>
                  <a:t>使用图数据库的图形结构优化复杂关系查询，为医疗数据提供灵活、高效的存储和检索解决方案。</a:t>
                </a:r>
              </a:p>
            </p:txBody>
          </p:sp>
          <p:sp>
            <p:nvSpPr>
              <p:cNvPr id="20" name="îṩḻîdé">
                <a:extLst>
                  <a:ext uri="{FF2B5EF4-FFF2-40B4-BE49-F238E27FC236}">
                    <a16:creationId xmlns:a16="http://schemas.microsoft.com/office/drawing/2014/main" id="{4D5C24C6-4DD0-4193-AD42-019C1134797B}"/>
                  </a:ext>
                </a:extLst>
              </p:cNvPr>
              <p:cNvSpPr txBox="1"/>
              <p:nvPr/>
            </p:nvSpPr>
            <p:spPr bwMode="auto">
              <a:xfrm>
                <a:off x="4394524" y="1370398"/>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80000"/>
                  </a:lnSpc>
                  <a:spcBef>
                    <a:spcPct val="0"/>
                  </a:spcBef>
                  <a:buFontTx/>
                  <a:buNone/>
                </a:pPr>
                <a:r>
                  <a:rPr lang="en-US" altLang="zh-CN" sz="1400" b="1" dirty="0">
                    <a:solidFill>
                      <a:srgbClr val="060607"/>
                    </a:solidFill>
                    <a:highlight>
                      <a:srgbClr val="FFFFFF"/>
                    </a:highlight>
                    <a:latin typeface="-apple-system"/>
                  </a:rPr>
                  <a:t>Neo4j </a:t>
                </a:r>
                <a:r>
                  <a:rPr lang="zh-CN" altLang="en-US" sz="1400" b="1" dirty="0">
                    <a:solidFill>
                      <a:srgbClr val="060607"/>
                    </a:solidFill>
                    <a:highlight>
                      <a:srgbClr val="FFFFFF"/>
                    </a:highlight>
                    <a:latin typeface="-apple-system"/>
                  </a:rPr>
                  <a:t>图数据库</a:t>
                </a:r>
              </a:p>
            </p:txBody>
          </p:sp>
        </p:grpSp>
        <p:grpSp>
          <p:nvGrpSpPr>
            <p:cNvPr id="16" name="ïṩ1íḋê">
              <a:extLst>
                <a:ext uri="{FF2B5EF4-FFF2-40B4-BE49-F238E27FC236}">
                  <a16:creationId xmlns:a16="http://schemas.microsoft.com/office/drawing/2014/main" id="{FB769747-E457-49AB-B826-862AFCB64672}"/>
                </a:ext>
              </a:extLst>
            </p:cNvPr>
            <p:cNvGrpSpPr/>
            <p:nvPr/>
          </p:nvGrpSpPr>
          <p:grpSpPr>
            <a:xfrm>
              <a:off x="9252028" y="3846785"/>
              <a:ext cx="2154766" cy="1427851"/>
              <a:chOff x="4370237" y="1443792"/>
              <a:chExt cx="2154766" cy="1427851"/>
            </a:xfrm>
          </p:grpSpPr>
          <p:sp>
            <p:nvSpPr>
              <p:cNvPr id="17" name="íṡļîḓé">
                <a:extLst>
                  <a:ext uri="{FF2B5EF4-FFF2-40B4-BE49-F238E27FC236}">
                    <a16:creationId xmlns:a16="http://schemas.microsoft.com/office/drawing/2014/main" id="{39340196-E1AA-4B49-976A-BF366BB2B662}"/>
                  </a:ext>
                </a:extLst>
              </p:cNvPr>
              <p:cNvSpPr/>
              <p:nvPr/>
            </p:nvSpPr>
            <p:spPr bwMode="auto">
              <a:xfrm>
                <a:off x="4416940" y="1745091"/>
                <a:ext cx="2108063" cy="112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sz="1200" dirty="0"/>
                  <a:t>采用现代 </a:t>
                </a:r>
                <a:r>
                  <a:rPr lang="en-US" altLang="zh-CN" sz="1200" dirty="0"/>
                  <a:t>Web </a:t>
                </a:r>
                <a:r>
                  <a:rPr lang="zh-CN" altLang="en-US" sz="1200" dirty="0"/>
                  <a:t>框架 </a:t>
                </a:r>
                <a:r>
                  <a:rPr lang="en-US" altLang="zh-CN" sz="1200" dirty="0" err="1"/>
                  <a:t>FastAPI</a:t>
                </a:r>
                <a:r>
                  <a:rPr lang="en-US" altLang="zh-CN" sz="1200" dirty="0"/>
                  <a:t> </a:t>
                </a:r>
                <a:r>
                  <a:rPr lang="zh-CN" altLang="en-US" sz="1200" dirty="0"/>
                  <a:t>和 </a:t>
                </a:r>
                <a:r>
                  <a:rPr lang="en-US" altLang="zh-CN" sz="1200" dirty="0" err="1"/>
                  <a:t>Streamlit</a:t>
                </a:r>
                <a:r>
                  <a:rPr lang="zh-CN" altLang="en-US" sz="1200" dirty="0"/>
                  <a:t>，快速构建高性能后端服务和交互式前端界面。</a:t>
                </a:r>
              </a:p>
            </p:txBody>
          </p:sp>
          <p:sp>
            <p:nvSpPr>
              <p:cNvPr id="18" name="íṩlïḑè">
                <a:extLst>
                  <a:ext uri="{FF2B5EF4-FFF2-40B4-BE49-F238E27FC236}">
                    <a16:creationId xmlns:a16="http://schemas.microsoft.com/office/drawing/2014/main" id="{4D5C24C6-4DD0-4193-AD42-019C1134797B}"/>
                  </a:ext>
                </a:extLst>
              </p:cNvPr>
              <p:cNvSpPr txBox="1"/>
              <p:nvPr/>
            </p:nvSpPr>
            <p:spPr bwMode="auto">
              <a:xfrm>
                <a:off x="4370237" y="1443792"/>
                <a:ext cx="2108063" cy="3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sz="1400" b="1" dirty="0">
                    <a:solidFill>
                      <a:srgbClr val="060607"/>
                    </a:solidFill>
                    <a:highlight>
                      <a:srgbClr val="FFFFFF"/>
                    </a:highlight>
                    <a:latin typeface="-apple-system"/>
                  </a:rPr>
                  <a:t>Fast API </a:t>
                </a:r>
                <a:r>
                  <a:rPr lang="zh-CN" altLang="en-US" sz="1400" b="1" dirty="0">
                    <a:solidFill>
                      <a:srgbClr val="060607"/>
                    </a:solidFill>
                    <a:highlight>
                      <a:srgbClr val="FFFFFF"/>
                    </a:highlight>
                    <a:latin typeface="-apple-system"/>
                  </a:rPr>
                  <a:t>和 </a:t>
                </a:r>
                <a:r>
                  <a:rPr lang="en-US" altLang="zh-CN" sz="1400" b="1" dirty="0" err="1">
                    <a:solidFill>
                      <a:srgbClr val="060607"/>
                    </a:solidFill>
                    <a:highlight>
                      <a:srgbClr val="FFFFFF"/>
                    </a:highlight>
                    <a:latin typeface="-apple-system"/>
                  </a:rPr>
                  <a:t>Streamlit</a:t>
                </a:r>
                <a:endParaRPr lang="zh-CN" altLang="en-US" sz="1400" b="1" dirty="0">
                  <a:solidFill>
                    <a:srgbClr val="060607"/>
                  </a:solidFill>
                  <a:highlight>
                    <a:srgbClr val="FFFFFF"/>
                  </a:highlight>
                  <a:latin typeface="-apple-system"/>
                </a:endParaRPr>
              </a:p>
            </p:txBody>
          </p:sp>
        </p:grpSp>
      </p:grpSp>
      <p:pic>
        <p:nvPicPr>
          <p:cNvPr id="24" name="图片 23">
            <a:extLst>
              <a:ext uri="{FF2B5EF4-FFF2-40B4-BE49-F238E27FC236}">
                <a16:creationId xmlns:a16="http://schemas.microsoft.com/office/drawing/2014/main" id="{0F125A0F-ABCC-4D9F-A700-501AF93E88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94151" y="1203068"/>
            <a:ext cx="6926336" cy="2177930"/>
          </a:xfrm>
          <a:prstGeom prst="rect">
            <a:avLst/>
          </a:prstGeom>
        </p:spPr>
      </p:pic>
      <p:sp>
        <p:nvSpPr>
          <p:cNvPr id="27" name="标题 1">
            <a:extLst>
              <a:ext uri="{FF2B5EF4-FFF2-40B4-BE49-F238E27FC236}">
                <a16:creationId xmlns:a16="http://schemas.microsoft.com/office/drawing/2014/main" id="{EBBD38C3-46EE-413C-B483-33FDDB07A150}"/>
              </a:ext>
            </a:extLst>
          </p:cNvPr>
          <p:cNvSpPr>
            <a:spLocks noGrp="1"/>
          </p:cNvSpPr>
          <p:nvPr>
            <p:ph type="title"/>
          </p:nvPr>
        </p:nvSpPr>
        <p:spPr>
          <a:xfrm>
            <a:off x="3503473" y="164908"/>
            <a:ext cx="5185053" cy="658113"/>
          </a:xfrm>
        </p:spPr>
        <p:txBody>
          <a:bodyPr/>
          <a:lstStyle/>
          <a:p>
            <a:pPr algn="ctr"/>
            <a:r>
              <a:rPr lang="zh-CN" altLang="en-US" dirty="0"/>
              <a:t>技术亮点</a:t>
            </a:r>
          </a:p>
        </p:txBody>
      </p:sp>
      <p:sp>
        <p:nvSpPr>
          <p:cNvPr id="2" name="iṥ1iďê">
            <a:extLst>
              <a:ext uri="{FF2B5EF4-FFF2-40B4-BE49-F238E27FC236}">
                <a16:creationId xmlns:a16="http://schemas.microsoft.com/office/drawing/2014/main" id="{BD1DAC11-9DB8-A50C-4C9D-381CE6A34ABD}"/>
              </a:ext>
            </a:extLst>
          </p:cNvPr>
          <p:cNvSpPr txBox="1"/>
          <p:nvPr/>
        </p:nvSpPr>
        <p:spPr bwMode="auto">
          <a:xfrm>
            <a:off x="1395410" y="1111469"/>
            <a:ext cx="2108063" cy="58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zh-CN" altLang="en-US" b="1" i="0" dirty="0">
                <a:solidFill>
                  <a:srgbClr val="060607"/>
                </a:solidFill>
                <a:effectLst/>
                <a:highlight>
                  <a:srgbClr val="FFFFFF"/>
                </a:highlight>
                <a:latin typeface="-apple-system"/>
              </a:rPr>
              <a:t>核心语言模型 </a:t>
            </a:r>
            <a:r>
              <a:rPr lang="en-US" altLang="zh-CN" b="1" i="0" dirty="0">
                <a:solidFill>
                  <a:srgbClr val="060607"/>
                </a:solidFill>
                <a:effectLst/>
                <a:highlight>
                  <a:srgbClr val="FFFFFF"/>
                </a:highlight>
                <a:latin typeface="-apple-system"/>
              </a:rPr>
              <a:t>(LLMs)</a:t>
            </a:r>
          </a:p>
          <a:p>
            <a:pPr latinLnBrk="0"/>
            <a:endParaRPr lang="zh-CN" altLang="en-US" sz="1800" b="1" dirty="0">
              <a:effectLst/>
            </a:endParaRPr>
          </a:p>
        </p:txBody>
      </p:sp>
    </p:spTree>
    <p:extLst>
      <p:ext uri="{BB962C8B-B14F-4D97-AF65-F5344CB8AC3E}">
        <p14:creationId xmlns:p14="http://schemas.microsoft.com/office/powerpoint/2010/main" val="36613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a:extLst>
              <a:ext uri="{FF2B5EF4-FFF2-40B4-BE49-F238E27FC236}">
                <a16:creationId xmlns:a16="http://schemas.microsoft.com/office/drawing/2014/main" id="{BCFA6888-9975-4F71-B411-8998F839A715}"/>
              </a:ext>
            </a:extLst>
          </p:cNvPr>
          <p:cNvSpPr>
            <a:spLocks noGrp="1"/>
          </p:cNvSpPr>
          <p:nvPr>
            <p:ph type="title"/>
          </p:nvPr>
        </p:nvSpPr>
        <p:spPr>
          <a:xfrm>
            <a:off x="3503473" y="164908"/>
            <a:ext cx="5869127" cy="658113"/>
          </a:xfrm>
        </p:spPr>
        <p:txBody>
          <a:bodyPr>
            <a:normAutofit/>
          </a:bodyPr>
          <a:lstStyle/>
          <a:p>
            <a:pPr algn="l"/>
            <a:r>
              <a:rPr lang="en-US" altLang="zh-CN" sz="2800" b="0" i="0" dirty="0">
                <a:solidFill>
                  <a:srgbClr val="060607"/>
                </a:solidFill>
                <a:effectLst/>
                <a:highlight>
                  <a:srgbClr val="FFFFFF"/>
                </a:highlight>
                <a:latin typeface="-apple-system"/>
              </a:rPr>
              <a:t>*intel</a:t>
            </a:r>
            <a:r>
              <a:rPr lang="zh-CN" altLang="en-US" sz="2800" b="0" i="0" dirty="0">
                <a:solidFill>
                  <a:srgbClr val="060607"/>
                </a:solidFill>
                <a:effectLst/>
                <a:highlight>
                  <a:srgbClr val="FFFFFF"/>
                </a:highlight>
                <a:latin typeface="-apple-system"/>
              </a:rPr>
              <a:t>软硬件技术应用</a:t>
            </a:r>
            <a:r>
              <a:rPr lang="en-US" altLang="zh-CN" b="0" dirty="0">
                <a:solidFill>
                  <a:srgbClr val="060607"/>
                </a:solidFill>
                <a:highlight>
                  <a:srgbClr val="FFFFFF"/>
                </a:highlight>
                <a:latin typeface="-apple-system"/>
              </a:rPr>
              <a:t>-</a:t>
            </a:r>
            <a:r>
              <a:rPr lang="en-US" altLang="zh-CN" b="0" dirty="0" err="1">
                <a:solidFill>
                  <a:srgbClr val="060607"/>
                </a:solidFill>
                <a:highlight>
                  <a:srgbClr val="FFFFFF"/>
                </a:highlight>
                <a:latin typeface="-apple-system"/>
              </a:rPr>
              <a:t>LangChain</a:t>
            </a:r>
            <a:r>
              <a:rPr lang="zh-CN" altLang="en-US" b="0" dirty="0">
                <a:solidFill>
                  <a:srgbClr val="060607"/>
                </a:solidFill>
                <a:highlight>
                  <a:srgbClr val="FFFFFF"/>
                </a:highlight>
                <a:latin typeface="-apple-system"/>
              </a:rPr>
              <a:t>集成</a:t>
            </a:r>
            <a:endParaRPr lang="zh-CN" altLang="en-US" sz="2800" b="0" i="0" dirty="0">
              <a:solidFill>
                <a:srgbClr val="060607"/>
              </a:solidFill>
              <a:effectLst/>
              <a:highlight>
                <a:srgbClr val="FFFFFF"/>
              </a:highlight>
              <a:latin typeface="-apple-system"/>
            </a:endParaRPr>
          </a:p>
        </p:txBody>
      </p:sp>
      <p:sp>
        <p:nvSpPr>
          <p:cNvPr id="3" name="文本框 2">
            <a:extLst>
              <a:ext uri="{FF2B5EF4-FFF2-40B4-BE49-F238E27FC236}">
                <a16:creationId xmlns:a16="http://schemas.microsoft.com/office/drawing/2014/main" id="{3BF0F18B-4634-B354-8783-7D5A07DBF8CA}"/>
              </a:ext>
            </a:extLst>
          </p:cNvPr>
          <p:cNvSpPr txBox="1"/>
          <p:nvPr/>
        </p:nvSpPr>
        <p:spPr>
          <a:xfrm>
            <a:off x="1028287" y="1314244"/>
            <a:ext cx="6149753" cy="1415772"/>
          </a:xfrm>
          <a:prstGeom prst="rect">
            <a:avLst/>
          </a:prstGeom>
          <a:noFill/>
        </p:spPr>
        <p:txBody>
          <a:bodyPr wrap="square" rtlCol="0">
            <a:spAutoFit/>
          </a:bodyPr>
          <a:lstStyle/>
          <a:p>
            <a:r>
              <a:rPr lang="zh-CN" altLang="en-US" b="1" dirty="0"/>
              <a:t>主要功能：</a:t>
            </a:r>
            <a:endParaRPr lang="en-US" altLang="zh-CN" b="1" dirty="0"/>
          </a:p>
          <a:p>
            <a:pPr algn="l"/>
            <a:r>
              <a:rPr lang="en-US" altLang="zh-CN" sz="1400" b="1" i="0" dirty="0">
                <a:solidFill>
                  <a:srgbClr val="060607"/>
                </a:solidFill>
                <a:effectLst/>
                <a:highlight>
                  <a:srgbClr val="FFFFFF"/>
                </a:highlight>
                <a:latin typeface="-apple-system"/>
              </a:rPr>
              <a:t>1</a:t>
            </a:r>
            <a:r>
              <a:rPr lang="zh-CN" altLang="en-US" sz="1400" b="1" i="0" dirty="0">
                <a:solidFill>
                  <a:srgbClr val="060607"/>
                </a:solidFill>
                <a:effectLst/>
                <a:highlight>
                  <a:srgbClr val="FFFFFF"/>
                </a:highlight>
                <a:latin typeface="-apple-system"/>
              </a:rPr>
              <a:t>、复用</a:t>
            </a:r>
            <a:r>
              <a:rPr lang="en-US" altLang="zh-CN" sz="1400" b="1" i="0" dirty="0" err="1">
                <a:solidFill>
                  <a:srgbClr val="060607"/>
                </a:solidFill>
                <a:effectLst/>
                <a:highlight>
                  <a:srgbClr val="FFFFFF"/>
                </a:highlight>
                <a:latin typeface="-apple-system"/>
              </a:rPr>
              <a:t>LangChain</a:t>
            </a:r>
            <a:r>
              <a:rPr lang="zh-CN" altLang="en-US" sz="1400" b="1" i="0" dirty="0">
                <a:solidFill>
                  <a:srgbClr val="060607"/>
                </a:solidFill>
                <a:effectLst/>
                <a:highlight>
                  <a:srgbClr val="FFFFFF"/>
                </a:highlight>
                <a:latin typeface="-apple-system"/>
              </a:rPr>
              <a:t>现成方法</a:t>
            </a:r>
            <a:endParaRPr lang="en-US" altLang="zh-CN" sz="1400" b="1" i="0" dirty="0">
              <a:solidFill>
                <a:srgbClr val="060607"/>
              </a:solidFill>
              <a:effectLst/>
              <a:highlight>
                <a:srgbClr val="FFFFFF"/>
              </a:highlight>
              <a:latin typeface="-apple-system"/>
            </a:endParaRPr>
          </a:p>
          <a:p>
            <a:pPr algn="l"/>
            <a:r>
              <a:rPr lang="zh-CN" altLang="en-US" sz="1200" b="0" i="0" dirty="0">
                <a:solidFill>
                  <a:srgbClr val="333333"/>
                </a:solidFill>
                <a:effectLst/>
                <a:latin typeface="Helvetica Neue"/>
              </a:rPr>
              <a:t>本实验借用了</a:t>
            </a:r>
            <a:r>
              <a:rPr lang="en-US" altLang="zh-CN" sz="1200" b="0" i="0" dirty="0" err="1">
                <a:solidFill>
                  <a:srgbClr val="333333"/>
                </a:solidFill>
                <a:effectLst/>
                <a:latin typeface="Helvetica Neue"/>
              </a:rPr>
              <a:t>LangChain</a:t>
            </a:r>
            <a:r>
              <a:rPr lang="zh-CN" altLang="en-US" sz="1200" b="0" i="0" dirty="0">
                <a:solidFill>
                  <a:srgbClr val="333333"/>
                </a:solidFill>
                <a:effectLst/>
                <a:latin typeface="Helvetica Neue"/>
              </a:rPr>
              <a:t>中的 </a:t>
            </a:r>
            <a:r>
              <a:rPr lang="en-US" altLang="zh-CN" sz="1200" b="0" i="0" dirty="0" err="1">
                <a:solidFill>
                  <a:srgbClr val="333333"/>
                </a:solidFill>
                <a:effectLst/>
                <a:latin typeface="Helvetica Neue"/>
              </a:rPr>
              <a:t>langchain.chains.GraphCypherQAChain</a:t>
            </a:r>
            <a:r>
              <a:rPr lang="zh-CN" altLang="en-US" sz="1200" b="0" i="0" dirty="0">
                <a:solidFill>
                  <a:srgbClr val="333333"/>
                </a:solidFill>
                <a:effectLst/>
                <a:latin typeface="Helvetica Neue"/>
              </a:rPr>
              <a:t>，为了将</a:t>
            </a:r>
            <a:r>
              <a:rPr lang="en-US" altLang="zh-CN" sz="1200" b="0" i="0" dirty="0">
                <a:solidFill>
                  <a:srgbClr val="333333"/>
                </a:solidFill>
                <a:effectLst/>
                <a:latin typeface="Helvetica Neue"/>
              </a:rPr>
              <a:t>Intel</a:t>
            </a:r>
            <a:r>
              <a:rPr lang="zh-CN" altLang="en-US" sz="1200" b="0" i="0" dirty="0">
                <a:solidFill>
                  <a:srgbClr val="333333"/>
                </a:solidFill>
                <a:effectLst/>
                <a:latin typeface="Helvetica Neue"/>
              </a:rPr>
              <a:t>加载的大模型可以直接使用该链，需要创建一个类，将两者融合起来。</a:t>
            </a:r>
            <a:endParaRPr lang="en-US" altLang="zh-CN" sz="1200" b="0" i="0" dirty="0">
              <a:solidFill>
                <a:srgbClr val="333333"/>
              </a:solidFill>
              <a:effectLst/>
              <a:latin typeface="Helvetica Neue"/>
            </a:endParaRPr>
          </a:p>
          <a:p>
            <a:pPr algn="l"/>
            <a:endParaRPr lang="en-US" altLang="zh-CN" sz="1200" b="0" i="0" dirty="0">
              <a:solidFill>
                <a:srgbClr val="333333"/>
              </a:solidFill>
              <a:effectLst/>
              <a:latin typeface="Helvetica Neue"/>
            </a:endParaRPr>
          </a:p>
          <a:p>
            <a:pPr algn="l"/>
            <a:endParaRPr lang="en-US" altLang="zh-CN" dirty="0"/>
          </a:p>
        </p:txBody>
      </p:sp>
      <p:pic>
        <p:nvPicPr>
          <p:cNvPr id="1026" name="Picture 2" descr="alt text">
            <a:extLst>
              <a:ext uri="{FF2B5EF4-FFF2-40B4-BE49-F238E27FC236}">
                <a16:creationId xmlns:a16="http://schemas.microsoft.com/office/drawing/2014/main" id="{D3088C4F-B954-47E0-B4CF-95ECAB65D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287" y="2437913"/>
            <a:ext cx="4114800" cy="385427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CF44A4F-76B5-4806-8F68-C52797909E02}"/>
              </a:ext>
            </a:extLst>
          </p:cNvPr>
          <p:cNvPicPr>
            <a:picLocks noChangeAspect="1"/>
          </p:cNvPicPr>
          <p:nvPr/>
        </p:nvPicPr>
        <p:blipFill>
          <a:blip r:embed="rId3"/>
          <a:stretch>
            <a:fillRect/>
          </a:stretch>
        </p:blipFill>
        <p:spPr>
          <a:xfrm>
            <a:off x="5451145" y="2437913"/>
            <a:ext cx="6405466" cy="2973711"/>
          </a:xfrm>
          <a:prstGeom prst="rect">
            <a:avLst/>
          </a:prstGeom>
        </p:spPr>
      </p:pic>
    </p:spTree>
    <p:extLst>
      <p:ext uri="{BB962C8B-B14F-4D97-AF65-F5344CB8AC3E}">
        <p14:creationId xmlns:p14="http://schemas.microsoft.com/office/powerpoint/2010/main" val="358226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a:extLst>
              <a:ext uri="{FF2B5EF4-FFF2-40B4-BE49-F238E27FC236}">
                <a16:creationId xmlns:a16="http://schemas.microsoft.com/office/drawing/2014/main" id="{BCFA6888-9975-4F71-B411-8998F839A715}"/>
              </a:ext>
            </a:extLst>
          </p:cNvPr>
          <p:cNvSpPr>
            <a:spLocks noGrp="1"/>
          </p:cNvSpPr>
          <p:nvPr>
            <p:ph type="title"/>
          </p:nvPr>
        </p:nvSpPr>
        <p:spPr>
          <a:xfrm>
            <a:off x="3503473" y="164908"/>
            <a:ext cx="5185053" cy="658113"/>
          </a:xfrm>
        </p:spPr>
        <p:txBody>
          <a:bodyPr/>
          <a:lstStyle/>
          <a:p>
            <a:pPr algn="l"/>
            <a:r>
              <a:rPr lang="en-US" altLang="zh-CN" sz="2800" b="0" i="0" dirty="0">
                <a:solidFill>
                  <a:srgbClr val="060607"/>
                </a:solidFill>
                <a:effectLst/>
                <a:highlight>
                  <a:srgbClr val="FFFFFF"/>
                </a:highlight>
                <a:latin typeface="-apple-system"/>
              </a:rPr>
              <a:t>*intel</a:t>
            </a:r>
            <a:r>
              <a:rPr lang="zh-CN" altLang="en-US" sz="2800" b="0" i="0" dirty="0">
                <a:solidFill>
                  <a:srgbClr val="060607"/>
                </a:solidFill>
                <a:effectLst/>
                <a:highlight>
                  <a:srgbClr val="FFFFFF"/>
                </a:highlight>
                <a:latin typeface="-apple-system"/>
              </a:rPr>
              <a:t>软硬件技术优化</a:t>
            </a:r>
          </a:p>
        </p:txBody>
      </p:sp>
      <p:sp>
        <p:nvSpPr>
          <p:cNvPr id="3" name="文本框 2">
            <a:extLst>
              <a:ext uri="{FF2B5EF4-FFF2-40B4-BE49-F238E27FC236}">
                <a16:creationId xmlns:a16="http://schemas.microsoft.com/office/drawing/2014/main" id="{3BF0F18B-4634-B354-8783-7D5A07DBF8CA}"/>
              </a:ext>
            </a:extLst>
          </p:cNvPr>
          <p:cNvSpPr txBox="1"/>
          <p:nvPr/>
        </p:nvSpPr>
        <p:spPr>
          <a:xfrm>
            <a:off x="958406" y="1137184"/>
            <a:ext cx="10135426" cy="1046440"/>
          </a:xfrm>
          <a:prstGeom prst="rect">
            <a:avLst/>
          </a:prstGeom>
          <a:noFill/>
        </p:spPr>
        <p:txBody>
          <a:bodyPr wrap="square" rtlCol="0">
            <a:spAutoFit/>
          </a:bodyPr>
          <a:lstStyle/>
          <a:p>
            <a:pPr algn="l"/>
            <a:r>
              <a:rPr lang="en-US" altLang="zh-CN" sz="1400" b="1" i="0" dirty="0">
                <a:solidFill>
                  <a:srgbClr val="060607"/>
                </a:solidFill>
                <a:effectLst/>
                <a:highlight>
                  <a:srgbClr val="FFFFFF"/>
                </a:highlight>
                <a:latin typeface="-apple-system"/>
              </a:rPr>
              <a:t>1</a:t>
            </a:r>
            <a:r>
              <a:rPr lang="zh-CN" altLang="en-US" sz="1400" b="1" i="0" dirty="0">
                <a:solidFill>
                  <a:srgbClr val="060607"/>
                </a:solidFill>
                <a:effectLst/>
                <a:highlight>
                  <a:srgbClr val="FFFFFF"/>
                </a:highlight>
                <a:latin typeface="-apple-system"/>
              </a:rPr>
              <a:t>、大模型量化</a:t>
            </a:r>
          </a:p>
          <a:p>
            <a:r>
              <a:rPr lang="zh-CN" altLang="en-US" sz="1200" b="0" i="0" dirty="0">
                <a:solidFill>
                  <a:srgbClr val="060607"/>
                </a:solidFill>
                <a:effectLst/>
                <a:latin typeface="-apple-system"/>
              </a:rPr>
              <a:t>量化是指将深度学习模型中的权重和激活值从浮点数转换为低精度的表示形式（如</a:t>
            </a:r>
            <a:r>
              <a:rPr lang="en-US" altLang="zh-CN" sz="1200" b="0" i="0" dirty="0">
                <a:solidFill>
                  <a:srgbClr val="060607"/>
                </a:solidFill>
                <a:effectLst/>
                <a:latin typeface="-apple-system"/>
              </a:rPr>
              <a:t>8</a:t>
            </a:r>
            <a:r>
              <a:rPr lang="zh-CN" altLang="en-US" sz="1200" b="0" i="0" dirty="0">
                <a:solidFill>
                  <a:srgbClr val="060607"/>
                </a:solidFill>
                <a:effectLst/>
                <a:latin typeface="-apple-system"/>
              </a:rPr>
              <a:t>位整数），以减少模型的大小和提高计算效率。</a:t>
            </a:r>
            <a:br>
              <a:rPr lang="zh-CN" altLang="en-US" dirty="0"/>
            </a:br>
            <a:r>
              <a:rPr lang="zh-CN" altLang="en-US" sz="1200" dirty="0"/>
              <a:t>本实验则是检验量化后的大模型在实际工作中的效果</a:t>
            </a:r>
            <a:endParaRPr lang="en-US" altLang="zh-CN" sz="1200" dirty="0"/>
          </a:p>
          <a:p>
            <a:r>
              <a:rPr lang="zh-CN" altLang="en-US" sz="1200" dirty="0"/>
              <a:t>结论：</a:t>
            </a:r>
            <a:r>
              <a:rPr lang="en-US" altLang="zh-CN" sz="1200" dirty="0"/>
              <a:t>1</a:t>
            </a:r>
            <a:r>
              <a:rPr lang="zh-CN" altLang="en-US" sz="1200" dirty="0"/>
              <a:t>）通过自定义类，可以方便的将原始大模型替换成</a:t>
            </a:r>
            <a:r>
              <a:rPr lang="en-US" altLang="zh-CN" sz="1200" dirty="0"/>
              <a:t>intel</a:t>
            </a:r>
            <a:r>
              <a:rPr lang="zh-CN" altLang="en-US" sz="1200" dirty="0"/>
              <a:t>优化后的模型，直接用于</a:t>
            </a:r>
            <a:r>
              <a:rPr lang="en-US" altLang="zh-CN" sz="1200" dirty="0" err="1"/>
              <a:t>LangChain</a:t>
            </a:r>
            <a:r>
              <a:rPr lang="zh-CN" altLang="en-US" sz="1200" dirty="0"/>
              <a:t>调用</a:t>
            </a:r>
            <a:endParaRPr lang="en-US" altLang="zh-CN" sz="1200" dirty="0"/>
          </a:p>
          <a:p>
            <a:r>
              <a:rPr lang="zh-CN" altLang="en-US" sz="1200" dirty="0"/>
              <a:t>          </a:t>
            </a:r>
            <a:r>
              <a:rPr lang="en-US" altLang="zh-CN" sz="1200" dirty="0"/>
              <a:t>2</a:t>
            </a:r>
            <a:r>
              <a:rPr lang="zh-CN" altLang="en-US" sz="1200" dirty="0"/>
              <a:t>）量化后大模型效果不佳，需要详细排查原因</a:t>
            </a:r>
          </a:p>
        </p:txBody>
      </p:sp>
      <p:pic>
        <p:nvPicPr>
          <p:cNvPr id="7" name="图片 6">
            <a:extLst>
              <a:ext uri="{FF2B5EF4-FFF2-40B4-BE49-F238E27FC236}">
                <a16:creationId xmlns:a16="http://schemas.microsoft.com/office/drawing/2014/main" id="{9A16E88D-DAD6-4D7A-B197-30B39356EE30}"/>
              </a:ext>
            </a:extLst>
          </p:cNvPr>
          <p:cNvPicPr>
            <a:picLocks noChangeAspect="1"/>
          </p:cNvPicPr>
          <p:nvPr/>
        </p:nvPicPr>
        <p:blipFill>
          <a:blip r:embed="rId2"/>
          <a:stretch>
            <a:fillRect/>
          </a:stretch>
        </p:blipFill>
        <p:spPr>
          <a:xfrm>
            <a:off x="476250" y="2207442"/>
            <a:ext cx="6555171" cy="3731323"/>
          </a:xfrm>
          <a:prstGeom prst="rect">
            <a:avLst/>
          </a:prstGeom>
        </p:spPr>
      </p:pic>
      <p:pic>
        <p:nvPicPr>
          <p:cNvPr id="9" name="图片 8">
            <a:extLst>
              <a:ext uri="{FF2B5EF4-FFF2-40B4-BE49-F238E27FC236}">
                <a16:creationId xmlns:a16="http://schemas.microsoft.com/office/drawing/2014/main" id="{E4C32042-72DD-47DA-A28A-E80734223035}"/>
              </a:ext>
            </a:extLst>
          </p:cNvPr>
          <p:cNvPicPr>
            <a:picLocks noChangeAspect="1"/>
          </p:cNvPicPr>
          <p:nvPr/>
        </p:nvPicPr>
        <p:blipFill>
          <a:blip r:embed="rId3"/>
          <a:stretch>
            <a:fillRect/>
          </a:stretch>
        </p:blipFill>
        <p:spPr>
          <a:xfrm>
            <a:off x="6026119" y="1969610"/>
            <a:ext cx="6103517" cy="3751206"/>
          </a:xfrm>
          <a:prstGeom prst="rect">
            <a:avLst/>
          </a:prstGeom>
        </p:spPr>
      </p:pic>
      <p:pic>
        <p:nvPicPr>
          <p:cNvPr id="11" name="图片 10">
            <a:extLst>
              <a:ext uri="{FF2B5EF4-FFF2-40B4-BE49-F238E27FC236}">
                <a16:creationId xmlns:a16="http://schemas.microsoft.com/office/drawing/2014/main" id="{A2C8BCAF-122A-4342-AD4F-3291579EC4DD}"/>
              </a:ext>
            </a:extLst>
          </p:cNvPr>
          <p:cNvPicPr>
            <a:picLocks noChangeAspect="1"/>
          </p:cNvPicPr>
          <p:nvPr/>
        </p:nvPicPr>
        <p:blipFill>
          <a:blip r:embed="rId4"/>
          <a:stretch>
            <a:fillRect/>
          </a:stretch>
        </p:blipFill>
        <p:spPr>
          <a:xfrm>
            <a:off x="6095998" y="3982373"/>
            <a:ext cx="6065499" cy="2790147"/>
          </a:xfrm>
          <a:prstGeom prst="rect">
            <a:avLst/>
          </a:prstGeom>
        </p:spPr>
      </p:pic>
    </p:spTree>
    <p:extLst>
      <p:ext uri="{BB962C8B-B14F-4D97-AF65-F5344CB8AC3E}">
        <p14:creationId xmlns:p14="http://schemas.microsoft.com/office/powerpoint/2010/main" val="42386020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0cd5ff57-a39c-496a-8f96-726bae8f6252"/>
</p:tagLst>
</file>

<file path=ppt/tags/tag2.xml><?xml version="1.0" encoding="utf-8"?>
<p:tagLst xmlns:a="http://schemas.openxmlformats.org/drawingml/2006/main" xmlns:r="http://schemas.openxmlformats.org/officeDocument/2006/relationships" xmlns:p="http://schemas.openxmlformats.org/presentationml/2006/main">
  <p:tag name="ISLIDE.DIAGRAM" val="3fdc3662-f61f-400f-8563-668b0d0493e3"/>
</p:tagLst>
</file>

<file path=ppt/tags/tag3.xml><?xml version="1.0" encoding="utf-8"?>
<p:tagLst xmlns:a="http://schemas.openxmlformats.org/drawingml/2006/main" xmlns:r="http://schemas.openxmlformats.org/officeDocument/2006/relationships" xmlns:p="http://schemas.openxmlformats.org/presentationml/2006/main">
  <p:tag name="ISLIDE.DIAGRAM" val="6a600ea8-4c8b-4f96-a0de-9b6145699040"/>
</p:tagLst>
</file>

<file path=ppt/theme/theme1.xml><?xml version="1.0" encoding="utf-8"?>
<a:theme xmlns:a="http://schemas.openxmlformats.org/drawingml/2006/main" name="模板页面">
  <a:themeElements>
    <a:clrScheme name="自定义 5">
      <a:dk1>
        <a:sysClr val="windowText" lastClr="000000"/>
      </a:dk1>
      <a:lt1>
        <a:sysClr val="window" lastClr="FFFFFF"/>
      </a:lt1>
      <a:dk2>
        <a:srgbClr val="000000"/>
      </a:dk2>
      <a:lt2>
        <a:srgbClr val="FFFFFF"/>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mp">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4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400" kern="0" dirty="0">
            <a:solidFill>
              <a:schemeClr val="bg1"/>
            </a:solidFill>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自定义 41">
      <a:dk1>
        <a:srgbClr val="000000"/>
      </a:dk1>
      <a:lt1>
        <a:srgbClr val="FFFFFF"/>
      </a:lt1>
      <a:dk2>
        <a:srgbClr val="768394"/>
      </a:dk2>
      <a:lt2>
        <a:srgbClr val="F0F0F0"/>
      </a:lt2>
      <a:accent1>
        <a:srgbClr val="4969A5"/>
      </a:accent1>
      <a:accent2>
        <a:srgbClr val="F0BD1D"/>
      </a:accent2>
      <a:accent3>
        <a:srgbClr val="CB786E"/>
      </a:accent3>
      <a:accent4>
        <a:srgbClr val="748FAF"/>
      </a:accent4>
      <a:accent5>
        <a:srgbClr val="E48C65"/>
      </a:accent5>
      <a:accent6>
        <a:srgbClr val="2D3A67"/>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1_主题5">
  <a:themeElements>
    <a:clrScheme name="自定义 41">
      <a:dk1>
        <a:srgbClr val="000000"/>
      </a:dk1>
      <a:lt1>
        <a:srgbClr val="FFFFFF"/>
      </a:lt1>
      <a:dk2>
        <a:srgbClr val="768394"/>
      </a:dk2>
      <a:lt2>
        <a:srgbClr val="F0F0F0"/>
      </a:lt2>
      <a:accent1>
        <a:srgbClr val="4969A5"/>
      </a:accent1>
      <a:accent2>
        <a:srgbClr val="F0BD1D"/>
      </a:accent2>
      <a:accent3>
        <a:srgbClr val="CB786E"/>
      </a:accent3>
      <a:accent4>
        <a:srgbClr val="748FAF"/>
      </a:accent4>
      <a:accent5>
        <a:srgbClr val="E48C65"/>
      </a:accent5>
      <a:accent6>
        <a:srgbClr val="2D3A67"/>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2683</TotalTime>
  <Words>1353</Words>
  <Application>Microsoft Office PowerPoint</Application>
  <PresentationFormat>宽屏</PresentationFormat>
  <Paragraphs>141</Paragraphs>
  <Slides>19</Slides>
  <Notes>1</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19</vt:i4>
      </vt:variant>
    </vt:vector>
  </HeadingPairs>
  <TitlesOfParts>
    <vt:vector size="32" baseType="lpstr">
      <vt:lpstr>-apple-system</vt:lpstr>
      <vt:lpstr>Helvetica Neue</vt:lpstr>
      <vt:lpstr>等线</vt:lpstr>
      <vt:lpstr>微软雅黑</vt:lpstr>
      <vt:lpstr>Arial</vt:lpstr>
      <vt:lpstr>Calibri</vt:lpstr>
      <vt:lpstr>Century Gothic</vt:lpstr>
      <vt:lpstr>Fira Code</vt:lpstr>
      <vt:lpstr>Impact</vt:lpstr>
      <vt:lpstr>Segoe UI</vt:lpstr>
      <vt:lpstr>模板页面</vt:lpstr>
      <vt:lpstr>主题5</vt:lpstr>
      <vt:lpstr>1_主题5</vt:lpstr>
      <vt:lpstr>医院查询系统智能客服</vt:lpstr>
      <vt:lpstr>PowerPoint 演示文稿</vt:lpstr>
      <vt:lpstr>方案介绍</vt:lpstr>
      <vt:lpstr>医院查询系统的需求和现有挑战</vt:lpstr>
      <vt:lpstr>PowerPoint 演示文稿</vt:lpstr>
      <vt:lpstr>技术特点</vt:lpstr>
      <vt:lpstr>技术亮点</vt:lpstr>
      <vt:lpstr>*intel软硬件技术应用-LangChain集成</vt:lpstr>
      <vt:lpstr>*intel软硬件技术优化</vt:lpstr>
      <vt:lpstr>研究成果</vt:lpstr>
      <vt:lpstr>数据集结构说明</vt:lpstr>
      <vt:lpstr>前期数据准备</vt:lpstr>
      <vt:lpstr>项目框架和核心代码介绍</vt:lpstr>
      <vt:lpstr>基于通用大模型的医学问答效果</vt:lpstr>
      <vt:lpstr>前端界面和后端数据</vt:lpstr>
      <vt:lpstr>本地Ollama与魔搭Intel环境对比</vt:lpstr>
      <vt:lpstr>总结</vt:lpstr>
      <vt:lpstr>PowerPoint 演示文稿</vt:lpstr>
      <vt:lpstr>汇报完毕，请老师同学批评指正。</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鑫 陶</cp:lastModifiedBy>
  <cp:revision>105</cp:revision>
  <dcterms:created xsi:type="dcterms:W3CDTF">2015-08-18T02:51:41Z</dcterms:created>
  <dcterms:modified xsi:type="dcterms:W3CDTF">2024-05-14T06:26:56Z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2017-12-19T12:41:15.3525786Z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